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590" r:id="rId3"/>
    <p:sldId id="549" r:id="rId4"/>
    <p:sldId id="528" r:id="rId5"/>
    <p:sldId id="557" r:id="rId6"/>
    <p:sldId id="485" r:id="rId7"/>
    <p:sldId id="478" r:id="rId8"/>
    <p:sldId id="576" r:id="rId9"/>
    <p:sldId id="591" r:id="rId10"/>
    <p:sldId id="592" r:id="rId11"/>
    <p:sldId id="634" r:id="rId12"/>
    <p:sldId id="616" r:id="rId13"/>
    <p:sldId id="603" r:id="rId14"/>
    <p:sldId id="595" r:id="rId15"/>
    <p:sldId id="594" r:id="rId16"/>
    <p:sldId id="605" r:id="rId17"/>
    <p:sldId id="618" r:id="rId18"/>
    <p:sldId id="617" r:id="rId19"/>
    <p:sldId id="604" r:id="rId20"/>
    <p:sldId id="601" r:id="rId21"/>
    <p:sldId id="606" r:id="rId22"/>
    <p:sldId id="493" r:id="rId23"/>
    <p:sldId id="607" r:id="rId24"/>
    <p:sldId id="611" r:id="rId25"/>
    <p:sldId id="612" r:id="rId26"/>
    <p:sldId id="633" r:id="rId27"/>
    <p:sldId id="620" r:id="rId28"/>
    <p:sldId id="608" r:id="rId29"/>
    <p:sldId id="614" r:id="rId30"/>
    <p:sldId id="615" r:id="rId31"/>
    <p:sldId id="622" r:id="rId32"/>
    <p:sldId id="632" r:id="rId33"/>
    <p:sldId id="631" r:id="rId34"/>
    <p:sldId id="623" r:id="rId35"/>
    <p:sldId id="624" r:id="rId36"/>
    <p:sldId id="625" r:id="rId37"/>
    <p:sldId id="626" r:id="rId38"/>
    <p:sldId id="627" r:id="rId39"/>
    <p:sldId id="628" r:id="rId40"/>
    <p:sldId id="629" r:id="rId41"/>
    <p:sldId id="30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0FFF"/>
    <a:srgbClr val="FF8500"/>
    <a:srgbClr val="FF0000"/>
    <a:srgbClr val="4403FF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45"/>
    <p:restoredTop sz="94718"/>
  </p:normalViewPr>
  <p:slideViewPr>
    <p:cSldViewPr snapToGrid="0" snapToObjects="1" showGuides="1">
      <p:cViewPr varScale="1">
        <p:scale>
          <a:sx n="112" d="100"/>
          <a:sy n="112" d="100"/>
        </p:scale>
        <p:origin x="44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08AF89-9149-4F4B-A9E6-E25A76CDC0EB}" type="datetimeFigureOut">
              <a:rPr lang="en-US" smtClean="0"/>
              <a:t>8/7/23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CC1E52-FBB4-E443-A51A-583004C00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503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826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025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60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66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16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19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071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166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Disproving hypotheses is the scientific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931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0326-3A5E-A64B-98F9-A9040CA6E0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497BB-2003-7748-A2E8-58D7B52E37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08D23-447E-BC45-88F7-54C501B77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DC87E-1400-0444-86E6-6149EE682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433063-A6FD-1742-8537-5A9B5DB4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693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FC240-70C0-854F-89E1-9A530A6E1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6F874C-1F21-694C-AFF2-31AE85E9DB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BAF38-BA07-EF4B-A686-94FBF8A2D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DD9C6-3638-C54B-B725-74E604867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33F48-7779-7540-BE63-EBA07165E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63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12AFB1-E449-2B40-8723-EECA06355A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35063E-549C-D247-AD30-1E8EEF059F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D6FD95-FC44-3F4C-98B3-88916B33D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4EEEA-DDF0-F344-8EB1-502C15B21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100F1-604F-9540-ABF8-297E43A4C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860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D84A1-D35B-2448-93B3-45E5A72B0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C67B2-8AC9-7C40-869C-571C3B1E2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D5298-17C4-FE4F-A8C5-F8BFAFCEA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4DB7F-3EE2-3146-BBF0-0F7796B8C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56472-9E19-9342-AC8F-41167A235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7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245E1-C44E-E241-807B-704407F64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F1202F-DC7A-5E46-B745-470C20A68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B5F2A-6F30-FD4E-9AAE-08D37DE08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0F92B-4179-924A-847E-78A5FB8DC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E5FA9-0DE4-BC44-9C28-56D0AE53C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1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B010F-4370-8B4F-A703-A207B9587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61E17-ADC7-BC48-84D0-DA2F3E1746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47F185-FA89-D242-BD49-51F03C4F1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1D49F-BDA5-4640-B176-B96C74A78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C9400F-6AF7-FB4D-B502-A6D129FDD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3E1A17-624D-0740-8962-FDA0A216D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63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8F482-C860-7149-B121-D5A871B96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D6F28D-A408-AA45-8386-1A8D85809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FF52D1-B2E6-8744-8C6C-09E76F03B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BFD5F-3D84-1040-A4BE-3F154D56C5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D0F28F-D97E-9840-947A-2DD1389705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554F38-F434-7146-99A1-A82A6414B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10BF44-82FC-F640-82CA-193DEC11A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E6205-41AF-8F4D-8830-8A2507E1D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563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96C29-9A3F-2A48-9FFA-A8B60F341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DD64B2-8F88-0548-998C-FC6C8AAF3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C37483-DEDB-5F4D-9611-1278ACBCF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3F6CE-3647-4345-B1EA-F8B8176CC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393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2BD1D5-A3DA-D443-A3AF-25575FA9A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178DFE-937C-6B42-96FC-8665CBF02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2555E-1950-154A-B570-E54C53F28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86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051-5EFE-A840-AB0F-6DFE7EF8D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FC5E9-5B8C-E447-B9DB-6E740DE02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B9C9D7-BF87-6F42-AEF8-05A2FEA7D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CBC65C-822C-BE45-B60A-FA699E28E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06FF18-EFFA-E942-97EB-6451DB5E5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B47B78-BB71-5B48-9BE1-C9BDE42A5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72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A4E55-B234-C540-8804-CC196F478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46FB8E-0D4D-EE4D-9070-5CCE886E9F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A18EDD-730B-CB48-9902-7399B79381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9B2CB-0AD4-3B42-B6A6-588A59D47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A54F4E-0652-9A46-923A-5FE84F265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6A9BF1-E6FD-FD4B-9117-B08A1DA4A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56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60C5BE-54F8-184C-B5FE-3126EC699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DC453-F842-D64C-A6D5-5D9A5BD108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B8891-6AA8-6E4A-9AC1-069BD1BCBE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603A61-B4CE-3444-9A57-028241AC2CBA}" type="datetimeFigureOut">
              <a:rPr lang="en-US" smtClean="0"/>
              <a:t>8/7/23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6F7A6-D6EC-6045-9A1E-234913CC8F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82B28-9BE1-614B-BC90-2A20E907AF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29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24.jpeg"/><Relationship Id="rId3" Type="http://schemas.openxmlformats.org/officeDocument/2006/relationships/image" Target="../media/image3.png"/><Relationship Id="rId7" Type="http://schemas.openxmlformats.org/officeDocument/2006/relationships/image" Target="../media/image19.jpeg"/><Relationship Id="rId12" Type="http://schemas.openxmlformats.org/officeDocument/2006/relationships/image" Target="../media/image23.jpeg"/><Relationship Id="rId17" Type="http://schemas.openxmlformats.org/officeDocument/2006/relationships/image" Target="../media/image27.png"/><Relationship Id="rId2" Type="http://schemas.openxmlformats.org/officeDocument/2006/relationships/image" Target="../media/image15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jpeg"/><Relationship Id="rId11" Type="http://schemas.openxmlformats.org/officeDocument/2006/relationships/image" Target="../media/image22.jpeg"/><Relationship Id="rId5" Type="http://schemas.openxmlformats.org/officeDocument/2006/relationships/image" Target="../media/image17.jpeg"/><Relationship Id="rId15" Type="http://schemas.openxmlformats.org/officeDocument/2006/relationships/image" Target="../media/image25.jpeg"/><Relationship Id="rId10" Type="http://schemas.openxmlformats.org/officeDocument/2006/relationships/image" Target="../media/image21.jpeg"/><Relationship Id="rId4" Type="http://schemas.openxmlformats.org/officeDocument/2006/relationships/image" Target="../media/image16.jpeg"/><Relationship Id="rId9" Type="http://schemas.openxmlformats.org/officeDocument/2006/relationships/image" Target="../media/image20.jpeg"/><Relationship Id="rId1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.png"/><Relationship Id="rId3" Type="http://schemas.openxmlformats.org/officeDocument/2006/relationships/image" Target="../media/image16.jpeg"/><Relationship Id="rId7" Type="http://schemas.openxmlformats.org/officeDocument/2006/relationships/image" Target="../media/image5.jpeg"/><Relationship Id="rId12" Type="http://schemas.openxmlformats.org/officeDocument/2006/relationships/image" Target="../media/image24.jpeg"/><Relationship Id="rId2" Type="http://schemas.openxmlformats.org/officeDocument/2006/relationships/image" Target="../media/image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11" Type="http://schemas.openxmlformats.org/officeDocument/2006/relationships/image" Target="../media/image23.jpeg"/><Relationship Id="rId5" Type="http://schemas.openxmlformats.org/officeDocument/2006/relationships/image" Target="../media/image18.jpeg"/><Relationship Id="rId15" Type="http://schemas.openxmlformats.org/officeDocument/2006/relationships/image" Target="../media/image26.png"/><Relationship Id="rId10" Type="http://schemas.openxmlformats.org/officeDocument/2006/relationships/image" Target="../media/image22.jpeg"/><Relationship Id="rId4" Type="http://schemas.openxmlformats.org/officeDocument/2006/relationships/image" Target="../media/image17.jpeg"/><Relationship Id="rId9" Type="http://schemas.openxmlformats.org/officeDocument/2006/relationships/image" Target="../media/image21.jpeg"/><Relationship Id="rId14" Type="http://schemas.openxmlformats.org/officeDocument/2006/relationships/image" Target="../media/image25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1F3C90-D39D-E642-8BB8-B6DDF79C42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81490-1D4C-144E-921D-2F75F1055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8655"/>
            <a:ext cx="9144000" cy="3441816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r>
              <a:rPr lang="en-US" sz="5400" dirty="0"/>
              <a:t>Photosynthetic acclimation to global change: </a:t>
            </a:r>
            <a:br>
              <a:rPr lang="en-US" sz="5400" dirty="0"/>
            </a:br>
            <a:r>
              <a:rPr lang="en-US" sz="5400" dirty="0">
                <a:solidFill>
                  <a:srgbClr val="220FFF"/>
                </a:solidFill>
              </a:rPr>
              <a:t>improved understanding for more reliable predictions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EBA4F6-5530-5949-83B7-82892D7D8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15281"/>
            <a:ext cx="9144000" cy="2224065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anchor="ctr">
            <a:normAutofit fontScale="77500" lnSpcReduction="20000"/>
          </a:bodyPr>
          <a:lstStyle/>
          <a:p>
            <a:r>
              <a:rPr lang="en-US" sz="5700" dirty="0"/>
              <a:t>Nick Smith</a:t>
            </a:r>
          </a:p>
          <a:p>
            <a:r>
              <a:rPr lang="en-US" sz="2900" dirty="0" err="1"/>
              <a:t>Lizz</a:t>
            </a:r>
            <a:r>
              <a:rPr lang="en-US" sz="2900" dirty="0"/>
              <a:t> Waring, Evan </a:t>
            </a:r>
            <a:r>
              <a:rPr lang="en-US" sz="2900" dirty="0" err="1"/>
              <a:t>Perkowski</a:t>
            </a:r>
            <a:r>
              <a:rPr lang="en-US" sz="2900" dirty="0"/>
              <a:t>, </a:t>
            </a:r>
            <a:r>
              <a:rPr lang="en-US" sz="2900" dirty="0" err="1"/>
              <a:t>Alissar</a:t>
            </a:r>
            <a:r>
              <a:rPr lang="en-US" sz="2900" dirty="0"/>
              <a:t> </a:t>
            </a:r>
            <a:r>
              <a:rPr lang="en-US" sz="2900" dirty="0" err="1"/>
              <a:t>Cheaib</a:t>
            </a:r>
            <a:r>
              <a:rPr lang="en-US" sz="2900" dirty="0"/>
              <a:t>, Helen Scott, </a:t>
            </a:r>
            <a:r>
              <a:rPr lang="en-US" sz="2900" dirty="0" err="1"/>
              <a:t>Zinny</a:t>
            </a:r>
            <a:r>
              <a:rPr lang="en-US" sz="2900" dirty="0"/>
              <a:t> </a:t>
            </a:r>
            <a:r>
              <a:rPr lang="en-US" sz="2900" dirty="0" err="1"/>
              <a:t>Ezekannagha</a:t>
            </a:r>
            <a:endParaRPr lang="en-US" sz="2900" dirty="0"/>
          </a:p>
          <a:p>
            <a:r>
              <a:rPr lang="en-US" sz="1500" dirty="0"/>
              <a:t>Isa Beltran, Dinah </a:t>
            </a:r>
            <a:r>
              <a:rPr lang="en-US" sz="1500" dirty="0" err="1"/>
              <a:t>Borus</a:t>
            </a:r>
            <a:r>
              <a:rPr lang="en-US" sz="1500" dirty="0"/>
              <a:t>, Kelly Carroll, </a:t>
            </a:r>
            <a:r>
              <a:rPr lang="en-US" sz="1500" dirty="0" err="1"/>
              <a:t>Snehanjana</a:t>
            </a:r>
            <a:r>
              <a:rPr lang="en-US" sz="1500" dirty="0"/>
              <a:t> Chatterjee, Jeff </a:t>
            </a:r>
            <a:r>
              <a:rPr lang="en-US" sz="1500" dirty="0" err="1"/>
              <a:t>Chieppa</a:t>
            </a:r>
            <a:r>
              <a:rPr lang="en-US" sz="1500" dirty="0"/>
              <a:t>, Rafael Freitas, Eve Gray, Monika Kelley, Risa McNellis, Brad </a:t>
            </a:r>
            <a:r>
              <a:rPr lang="en-US" sz="1500" dirty="0" err="1"/>
              <a:t>Posch</a:t>
            </a:r>
            <a:endParaRPr lang="en-US" sz="1900" dirty="0"/>
          </a:p>
          <a:p>
            <a:r>
              <a:rPr lang="en-US" dirty="0">
                <a:solidFill>
                  <a:srgbClr val="220FFF"/>
                </a:solidFill>
              </a:rPr>
              <a:t>Texas Tech University</a:t>
            </a:r>
          </a:p>
          <a:p>
            <a:r>
              <a:rPr lang="en-US" dirty="0" err="1">
                <a:solidFill>
                  <a:srgbClr val="220FFF"/>
                </a:solidFill>
              </a:rPr>
              <a:t>nick.smith@ttu.edu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923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54F23-F98C-CA4C-AF17-BDE03B813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everyone agreed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43994C-710B-C74B-BC91-4AE0051FBF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5333" y="1690688"/>
            <a:ext cx="4201188" cy="48927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5AFFC5-BA89-3443-BC4F-1BD1A4B0D2F8}"/>
              </a:ext>
            </a:extLst>
          </p:cNvPr>
          <p:cNvSpPr txBox="1"/>
          <p:nvPr/>
        </p:nvSpPr>
        <p:spPr>
          <a:xfrm>
            <a:off x="9939408" y="1760902"/>
            <a:ext cx="179728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FF7EE3-2CF2-684B-8C51-F246A8E8D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167" y="1554960"/>
            <a:ext cx="1736298" cy="2170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8B1625-3A01-234D-8E1B-8E7138EB488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696" y="3940527"/>
            <a:ext cx="2037644" cy="20376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E39893-53D9-A740-8FA9-8AF855428C1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1357" y="3996267"/>
            <a:ext cx="2065028" cy="20602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B4EEF5-A96E-784E-89D8-4638040CA0B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6385" y="1608843"/>
            <a:ext cx="1800401" cy="18004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F91B2D-5D9D-DC4A-827A-31F8FB14237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1575" y="3544711"/>
            <a:ext cx="2006600" cy="2006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962A66-A2C0-6E43-B59B-7933F7DF4C3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36" y="5407378"/>
            <a:ext cx="1540794" cy="14506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4D8A93-CBF5-F641-8172-EDD85EA951A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1723" y="3528651"/>
            <a:ext cx="1329432" cy="13066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915EBE-1FD2-2842-9966-BE0066BA51EC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36" y="3207104"/>
            <a:ext cx="1555044" cy="15550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C79A25-929C-9346-9ACF-0A7975E3C51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2836" y="5407378"/>
            <a:ext cx="1104632" cy="11046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C16082-C781-9447-8DA0-381DC2D3D5C4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3871" y="5545249"/>
            <a:ext cx="1306689" cy="13066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A02347-84BD-2F4D-8255-26C811C47473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4199" y="5550894"/>
            <a:ext cx="1312751" cy="13127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EB3E8F-4D03-DD4F-9F4D-C4B1BA87E2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8201" y="1554960"/>
            <a:ext cx="1580096" cy="19897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8C9EFAC-35DB-BD4F-9A4C-3E3D707D5889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8970" y="5483160"/>
            <a:ext cx="1355215" cy="13641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E22CF7-F3E0-D04A-8BE9-AC587AC7AD3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42952" y="650350"/>
            <a:ext cx="1520687" cy="15206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0310951-FDFC-7643-8E57-F1E80944B32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12691" y="3470267"/>
            <a:ext cx="1344913" cy="163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48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B6265-97DB-1946-A534-8E5AF59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544" y="2516545"/>
            <a:ext cx="1736298" cy="2170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24923-688B-A84D-8F63-7411C5C96A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073" y="4563282"/>
            <a:ext cx="2037644" cy="20376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7EDD41-A2CF-2541-8853-8173DA59A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9963" y="365125"/>
            <a:ext cx="1580096" cy="1989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50752E-C4B7-548E-80CE-E98CBCA9903E}"/>
              </a:ext>
            </a:extLst>
          </p:cNvPr>
          <p:cNvSpPr txBox="1"/>
          <p:nvPr/>
        </p:nvSpPr>
        <p:spPr>
          <a:xfrm>
            <a:off x="10139963" y="4317586"/>
            <a:ext cx="1614481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Evan </a:t>
            </a:r>
            <a:r>
              <a:rPr lang="en-US" dirty="0" err="1">
                <a:solidFill>
                  <a:srgbClr val="220FFF"/>
                </a:solidFill>
              </a:rPr>
              <a:t>Perkowski</a:t>
            </a:r>
            <a:endParaRPr lang="en-US" dirty="0">
              <a:solidFill>
                <a:srgbClr val="220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DB1D5D-2890-18E5-38E5-DB0147B5D6D4}"/>
              </a:ext>
            </a:extLst>
          </p:cNvPr>
          <p:cNvSpPr txBox="1"/>
          <p:nvPr/>
        </p:nvSpPr>
        <p:spPr>
          <a:xfrm>
            <a:off x="10139963" y="1985544"/>
            <a:ext cx="1242648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Lizz</a:t>
            </a:r>
            <a:r>
              <a:rPr lang="en-US" dirty="0">
                <a:solidFill>
                  <a:srgbClr val="220FFF"/>
                </a:solidFill>
              </a:rPr>
              <a:t> Waring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93FC34-E6B6-C194-2EB0-DC14B487384C}"/>
              </a:ext>
            </a:extLst>
          </p:cNvPr>
          <p:cNvSpPr txBox="1"/>
          <p:nvPr/>
        </p:nvSpPr>
        <p:spPr>
          <a:xfrm>
            <a:off x="8312073" y="6231594"/>
            <a:ext cx="149271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Alissar</a:t>
            </a:r>
            <a:r>
              <a:rPr lang="en-US" dirty="0">
                <a:solidFill>
                  <a:srgbClr val="220FFF"/>
                </a:solidFill>
              </a:rPr>
              <a:t> </a:t>
            </a:r>
            <a:r>
              <a:rPr lang="en-US" dirty="0" err="1">
                <a:solidFill>
                  <a:srgbClr val="220FFF"/>
                </a:solidFill>
              </a:rPr>
              <a:t>Cheaib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478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/>
          <a:lstStyle/>
          <a:p>
            <a:r>
              <a:rPr lang="en-US" dirty="0"/>
              <a:t>Nick: photosynthetic capacity is primarily demand-driven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B6265-97DB-1946-A534-8E5AF59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544" y="2516545"/>
            <a:ext cx="1736298" cy="2170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24923-688B-A84D-8F63-7411C5C96A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073" y="4563282"/>
            <a:ext cx="2037644" cy="20376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7EDD41-A2CF-2541-8853-8173DA59A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9963" y="365125"/>
            <a:ext cx="1580096" cy="198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228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/>
          <a:lstStyle/>
          <a:p>
            <a:r>
              <a:rPr lang="en-US" dirty="0"/>
              <a:t>Nick: photosynthetic capacity is primarily demand-driven</a:t>
            </a:r>
          </a:p>
          <a:p>
            <a:pPr lvl="1"/>
            <a:r>
              <a:rPr lang="en-US" dirty="0">
                <a:solidFill>
                  <a:srgbClr val="220FFF"/>
                </a:solidFill>
              </a:rPr>
              <a:t>Others: nutrient availability matters too!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B6265-97DB-1946-A534-8E5AF59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544" y="2516545"/>
            <a:ext cx="1736298" cy="2170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24923-688B-A84D-8F63-7411C5C96A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073" y="4563282"/>
            <a:ext cx="2037644" cy="20376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7EDD41-A2CF-2541-8853-8173DA59A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9963" y="365125"/>
            <a:ext cx="1580096" cy="1989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DA9732-B7B3-DE67-49DD-D7CECE5F6FDE}"/>
              </a:ext>
            </a:extLst>
          </p:cNvPr>
          <p:cNvSpPr txBox="1"/>
          <p:nvPr/>
        </p:nvSpPr>
        <p:spPr>
          <a:xfrm>
            <a:off x="10139963" y="4317586"/>
            <a:ext cx="1614481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Evan </a:t>
            </a:r>
            <a:r>
              <a:rPr lang="en-US" dirty="0" err="1">
                <a:solidFill>
                  <a:srgbClr val="220FFF"/>
                </a:solidFill>
              </a:rPr>
              <a:t>Perkowski</a:t>
            </a:r>
            <a:endParaRPr lang="en-US" dirty="0">
              <a:solidFill>
                <a:srgbClr val="220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E76965-FFE1-E804-B14F-365907F2C23C}"/>
              </a:ext>
            </a:extLst>
          </p:cNvPr>
          <p:cNvSpPr txBox="1"/>
          <p:nvPr/>
        </p:nvSpPr>
        <p:spPr>
          <a:xfrm>
            <a:off x="10139963" y="1985544"/>
            <a:ext cx="1242648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Lizz</a:t>
            </a:r>
            <a:r>
              <a:rPr lang="en-US" dirty="0">
                <a:solidFill>
                  <a:srgbClr val="220FFF"/>
                </a:solidFill>
              </a:rPr>
              <a:t> Waring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3F8075-1F34-4CF6-DAB7-853ACF112B6C}"/>
              </a:ext>
            </a:extLst>
          </p:cNvPr>
          <p:cNvSpPr txBox="1"/>
          <p:nvPr/>
        </p:nvSpPr>
        <p:spPr>
          <a:xfrm>
            <a:off x="8312073" y="6231594"/>
            <a:ext cx="149271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Alissar</a:t>
            </a:r>
            <a:r>
              <a:rPr lang="en-US" dirty="0">
                <a:solidFill>
                  <a:srgbClr val="220FFF"/>
                </a:solidFill>
              </a:rPr>
              <a:t> </a:t>
            </a:r>
            <a:r>
              <a:rPr lang="en-US" dirty="0" err="1">
                <a:solidFill>
                  <a:srgbClr val="220FFF"/>
                </a:solidFill>
              </a:rPr>
              <a:t>Cheaib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822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700AC-CD19-DA44-B1AF-C006BA2AD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nutrient availability reduces carbon costs to acquire them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6C54E6-EC3A-6147-9F3D-7737D744FDFF}"/>
              </a:ext>
            </a:extLst>
          </p:cNvPr>
          <p:cNvSpPr txBox="1"/>
          <p:nvPr/>
        </p:nvSpPr>
        <p:spPr>
          <a:xfrm>
            <a:off x="9890280" y="6488668"/>
            <a:ext cx="2301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 et al. (2021)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B43BC7-FD5E-064E-8FD0-60C7118A0A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59170" y="1792401"/>
            <a:ext cx="4673660" cy="45945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4F2C88-01B4-AD42-826A-E091FA4FFA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67" y="4435298"/>
            <a:ext cx="2329152" cy="23269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CB2B37-9CC7-2446-F9AA-42626E08EDDD}"/>
              </a:ext>
            </a:extLst>
          </p:cNvPr>
          <p:cNvSpPr txBox="1"/>
          <p:nvPr/>
        </p:nvSpPr>
        <p:spPr>
          <a:xfrm>
            <a:off x="107067" y="6376143"/>
            <a:ext cx="1614481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Evan </a:t>
            </a:r>
            <a:r>
              <a:rPr lang="en-US" dirty="0" err="1">
                <a:solidFill>
                  <a:srgbClr val="220FFF"/>
                </a:solidFill>
              </a:rPr>
              <a:t>Perkowski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474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700AC-CD19-DA44-B1AF-C006BA2AD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nutrient availability and nutrient demand drive photosynthetic capacity</a:t>
            </a:r>
          </a:p>
        </p:txBody>
      </p:sp>
      <p:pic>
        <p:nvPicPr>
          <p:cNvPr id="7" name="New picture">
            <a:extLst>
              <a:ext uri="{FF2B5EF4-FFF2-40B4-BE49-F238E27FC236}">
                <a16:creationId xmlns:a16="http://schemas.microsoft.com/office/drawing/2014/main" id="{A460D3AC-B638-8749-AF5E-2366B870CBE1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07365"/>
            <a:ext cx="6239710" cy="38434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B64BA7-8CD3-AD49-B274-DF3970331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964" y="2387987"/>
            <a:ext cx="4498342" cy="33737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BC2EEF-34B4-CD4F-BB7C-029C2BF7C562}"/>
              </a:ext>
            </a:extLst>
          </p:cNvPr>
          <p:cNvSpPr txBox="1"/>
          <p:nvPr/>
        </p:nvSpPr>
        <p:spPr>
          <a:xfrm>
            <a:off x="10155480" y="6488668"/>
            <a:ext cx="2036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et al. (2023)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512BE3-6345-8B49-8D8D-22E3413CFCBB}"/>
              </a:ext>
            </a:extLst>
          </p:cNvPr>
          <p:cNvSpPr txBox="1"/>
          <p:nvPr/>
        </p:nvSpPr>
        <p:spPr>
          <a:xfrm rot="16200000">
            <a:off x="-1285717" y="3640525"/>
            <a:ext cx="341952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190632-0B02-DC4A-9612-ADAFE304CD35}"/>
              </a:ext>
            </a:extLst>
          </p:cNvPr>
          <p:cNvCxnSpPr/>
          <p:nvPr/>
        </p:nvCxnSpPr>
        <p:spPr>
          <a:xfrm>
            <a:off x="1490133" y="5136444"/>
            <a:ext cx="3025423" cy="0"/>
          </a:xfrm>
          <a:prstGeom prst="straightConnector1">
            <a:avLst/>
          </a:prstGeom>
          <a:ln w="76200">
            <a:solidFill>
              <a:srgbClr val="220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46217BB-5B83-FE4E-8987-333D20C27BC8}"/>
              </a:ext>
            </a:extLst>
          </p:cNvPr>
          <p:cNvSpPr txBox="1"/>
          <p:nvPr/>
        </p:nvSpPr>
        <p:spPr>
          <a:xfrm>
            <a:off x="2428415" y="4700979"/>
            <a:ext cx="13828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N availability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D2A4FB-40B4-AC45-B6E3-2912AADBEE1F}"/>
              </a:ext>
            </a:extLst>
          </p:cNvPr>
          <p:cNvCxnSpPr>
            <a:cxnSpLocks/>
          </p:cNvCxnSpPr>
          <p:nvPr/>
        </p:nvCxnSpPr>
        <p:spPr>
          <a:xfrm flipV="1">
            <a:off x="4515556" y="2619022"/>
            <a:ext cx="0" cy="2421887"/>
          </a:xfrm>
          <a:prstGeom prst="straightConnector1">
            <a:avLst/>
          </a:prstGeom>
          <a:ln w="76200">
            <a:solidFill>
              <a:srgbClr val="220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FE576E4-0E23-E448-99F7-31139A25E24F}"/>
              </a:ext>
            </a:extLst>
          </p:cNvPr>
          <p:cNvSpPr txBox="1"/>
          <p:nvPr/>
        </p:nvSpPr>
        <p:spPr>
          <a:xfrm>
            <a:off x="3154334" y="2650445"/>
            <a:ext cx="11624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N demand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DC8502-99F7-DBC5-E2FD-E95A5A424B0B}"/>
              </a:ext>
            </a:extLst>
          </p:cNvPr>
          <p:cNvSpPr txBox="1"/>
          <p:nvPr/>
        </p:nvSpPr>
        <p:spPr>
          <a:xfrm>
            <a:off x="7074964" y="5392411"/>
            <a:ext cx="1242648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Lizz</a:t>
            </a:r>
            <a:r>
              <a:rPr lang="en-US" dirty="0">
                <a:solidFill>
                  <a:srgbClr val="220FFF"/>
                </a:solidFill>
              </a:rPr>
              <a:t> Waring</a:t>
            </a:r>
          </a:p>
        </p:txBody>
      </p:sp>
    </p:spTree>
    <p:extLst>
      <p:ext uri="{BB962C8B-B14F-4D97-AF65-F5344CB8AC3E}">
        <p14:creationId xmlns:p14="http://schemas.microsoft.com/office/powerpoint/2010/main" val="2791754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7745B-3A35-AB43-B008-F4C20F796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nutrient demand increases responses to nutrient availability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F8406-A2EF-BB41-BE70-9819C5F0C1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117"/>
          <a:stretch/>
        </p:blipFill>
        <p:spPr>
          <a:xfrm>
            <a:off x="215346" y="2623555"/>
            <a:ext cx="5239302" cy="3167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C8B00F-912C-9E4D-A04D-6829C9FE04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117"/>
          <a:stretch/>
        </p:blipFill>
        <p:spPr>
          <a:xfrm>
            <a:off x="5669167" y="2623555"/>
            <a:ext cx="5239301" cy="31676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9D256D-D844-FF4F-970A-9D780DF3A01F}"/>
              </a:ext>
            </a:extLst>
          </p:cNvPr>
          <p:cNvSpPr txBox="1"/>
          <p:nvPr/>
        </p:nvSpPr>
        <p:spPr>
          <a:xfrm>
            <a:off x="1798088" y="5791200"/>
            <a:ext cx="2509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Dry </a:t>
            </a:r>
            <a:r>
              <a:rPr lang="en-US" sz="4000" dirty="0">
                <a:sym typeface="Wingdings" pitchFamily="2" charset="2"/>
              </a:rPr>
              <a:t> Wet</a:t>
            </a:r>
            <a:endParaRPr lang="en-US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16AE90-198F-BE49-867F-D62DC1CC3B4D}"/>
              </a:ext>
            </a:extLst>
          </p:cNvPr>
          <p:cNvSpPr txBox="1"/>
          <p:nvPr/>
        </p:nvSpPr>
        <p:spPr>
          <a:xfrm>
            <a:off x="7162772" y="5791200"/>
            <a:ext cx="3122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Cold </a:t>
            </a:r>
            <a:r>
              <a:rPr lang="en-US" sz="4000" dirty="0">
                <a:sym typeface="Wingdings" pitchFamily="2" charset="2"/>
              </a:rPr>
              <a:t> Warm</a:t>
            </a:r>
            <a:endParaRPr lang="en-US" sz="4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133AEE-A2AC-CC4F-8201-A64B4B309C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1395" y="1503502"/>
            <a:ext cx="1655259" cy="16552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B934B8-18AC-ACF3-438A-E77DFB90C9DB}"/>
              </a:ext>
            </a:extLst>
          </p:cNvPr>
          <p:cNvSpPr txBox="1"/>
          <p:nvPr/>
        </p:nvSpPr>
        <p:spPr>
          <a:xfrm>
            <a:off x="10342104" y="2761985"/>
            <a:ext cx="149271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Alissar</a:t>
            </a:r>
            <a:r>
              <a:rPr lang="en-US" dirty="0">
                <a:solidFill>
                  <a:srgbClr val="220FFF"/>
                </a:solidFill>
              </a:rPr>
              <a:t> </a:t>
            </a:r>
            <a:r>
              <a:rPr lang="en-US" dirty="0" err="1">
                <a:solidFill>
                  <a:srgbClr val="220FFF"/>
                </a:solidFill>
              </a:rPr>
              <a:t>Cheaib</a:t>
            </a:r>
            <a:endParaRPr lang="en-US" dirty="0">
              <a:solidFill>
                <a:srgbClr val="220F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FFBBC5-BF69-1962-4712-A007BB1B9211}"/>
              </a:ext>
            </a:extLst>
          </p:cNvPr>
          <p:cNvSpPr txBox="1"/>
          <p:nvPr/>
        </p:nvSpPr>
        <p:spPr>
          <a:xfrm rot="16200000">
            <a:off x="-2072592" y="4101507"/>
            <a:ext cx="476232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Leaf N response to soil N fertilization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B845E3-25E8-0BF4-2C39-43BDDC5CDE54}"/>
              </a:ext>
            </a:extLst>
          </p:cNvPr>
          <p:cNvSpPr txBox="1"/>
          <p:nvPr/>
        </p:nvSpPr>
        <p:spPr>
          <a:xfrm rot="16200000">
            <a:off x="3368289" y="3976544"/>
            <a:ext cx="476232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Leaf N response to soil N fertilization</a:t>
            </a:r>
          </a:p>
        </p:txBody>
      </p:sp>
    </p:spTree>
    <p:extLst>
      <p:ext uri="{BB962C8B-B14F-4D97-AF65-F5344CB8AC3E}">
        <p14:creationId xmlns:p14="http://schemas.microsoft.com/office/powerpoint/2010/main" val="985141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7745B-3A35-AB43-B008-F4C20F796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nutrient demand increases responses to nutrient availability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F8406-A2EF-BB41-BE70-9819C5F0C1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117"/>
          <a:stretch/>
        </p:blipFill>
        <p:spPr>
          <a:xfrm>
            <a:off x="215346" y="2623555"/>
            <a:ext cx="5239302" cy="3167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C8B00F-912C-9E4D-A04D-6829C9FE04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117"/>
          <a:stretch/>
        </p:blipFill>
        <p:spPr>
          <a:xfrm>
            <a:off x="5669167" y="2623555"/>
            <a:ext cx="5239301" cy="31676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9D256D-D844-FF4F-970A-9D780DF3A01F}"/>
              </a:ext>
            </a:extLst>
          </p:cNvPr>
          <p:cNvSpPr txBox="1"/>
          <p:nvPr/>
        </p:nvSpPr>
        <p:spPr>
          <a:xfrm>
            <a:off x="1798088" y="5791200"/>
            <a:ext cx="2509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Dry </a:t>
            </a:r>
            <a:r>
              <a:rPr lang="en-US" sz="4000" dirty="0">
                <a:sym typeface="Wingdings" pitchFamily="2" charset="2"/>
              </a:rPr>
              <a:t> Wet</a:t>
            </a:r>
            <a:endParaRPr lang="en-US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16AE90-198F-BE49-867F-D62DC1CC3B4D}"/>
              </a:ext>
            </a:extLst>
          </p:cNvPr>
          <p:cNvSpPr txBox="1"/>
          <p:nvPr/>
        </p:nvSpPr>
        <p:spPr>
          <a:xfrm>
            <a:off x="7162772" y="5791200"/>
            <a:ext cx="3122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Cold </a:t>
            </a:r>
            <a:r>
              <a:rPr lang="en-US" sz="4000" dirty="0">
                <a:sym typeface="Wingdings" pitchFamily="2" charset="2"/>
              </a:rPr>
              <a:t> Warm</a:t>
            </a:r>
            <a:endParaRPr lang="en-US" sz="4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133AEE-A2AC-CC4F-8201-A64B4B309C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1395" y="1503502"/>
            <a:ext cx="1655259" cy="16552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9F0D9-9DEE-EF4C-8183-24EEB6076F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824" y="2156327"/>
            <a:ext cx="10617200" cy="4102100"/>
          </a:xfrm>
          <a:prstGeom prst="rect">
            <a:avLst/>
          </a:prstGeom>
          <a:ln w="76200">
            <a:solidFill>
              <a:srgbClr val="220FFF"/>
            </a:solidFill>
          </a:ln>
        </p:spPr>
      </p:pic>
    </p:spTree>
    <p:extLst>
      <p:ext uri="{BB962C8B-B14F-4D97-AF65-F5344CB8AC3E}">
        <p14:creationId xmlns:p14="http://schemas.microsoft.com/office/powerpoint/2010/main" val="3261930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photosynthetic capacity is primarily demand-driven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nutrient availability matters too!</a:t>
            </a:r>
          </a:p>
          <a:p>
            <a:r>
              <a:rPr lang="en-US" dirty="0"/>
              <a:t>Nick: plants uptake nutrients to meet photosynthetic demand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B6265-97DB-1946-A534-8E5AF59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544" y="2516545"/>
            <a:ext cx="1736298" cy="2170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24923-688B-A84D-8F63-7411C5C96A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073" y="4563282"/>
            <a:ext cx="2037644" cy="20376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7EDD41-A2CF-2541-8853-8173DA59A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9963" y="365125"/>
            <a:ext cx="1580096" cy="1989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4627C5-53FD-5B48-4803-F695E2CC3FCA}"/>
              </a:ext>
            </a:extLst>
          </p:cNvPr>
          <p:cNvSpPr txBox="1"/>
          <p:nvPr/>
        </p:nvSpPr>
        <p:spPr>
          <a:xfrm>
            <a:off x="10139963" y="4317586"/>
            <a:ext cx="1614481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Evan </a:t>
            </a:r>
            <a:r>
              <a:rPr lang="en-US" dirty="0" err="1">
                <a:solidFill>
                  <a:srgbClr val="220FFF"/>
                </a:solidFill>
              </a:rPr>
              <a:t>Perkowski</a:t>
            </a:r>
            <a:endParaRPr lang="en-US" dirty="0">
              <a:solidFill>
                <a:srgbClr val="220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6B9367-254C-D7E3-D4EB-89FD2D9DE2FF}"/>
              </a:ext>
            </a:extLst>
          </p:cNvPr>
          <p:cNvSpPr txBox="1"/>
          <p:nvPr/>
        </p:nvSpPr>
        <p:spPr>
          <a:xfrm>
            <a:off x="10139963" y="1985544"/>
            <a:ext cx="1242648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Lizz</a:t>
            </a:r>
            <a:r>
              <a:rPr lang="en-US" dirty="0">
                <a:solidFill>
                  <a:srgbClr val="220FFF"/>
                </a:solidFill>
              </a:rPr>
              <a:t> Waring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52DFD9-EF1F-3540-71E2-385E9FC7F3F8}"/>
              </a:ext>
            </a:extLst>
          </p:cNvPr>
          <p:cNvSpPr txBox="1"/>
          <p:nvPr/>
        </p:nvSpPr>
        <p:spPr>
          <a:xfrm>
            <a:off x="8312073" y="6231594"/>
            <a:ext cx="149271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Alissar</a:t>
            </a:r>
            <a:r>
              <a:rPr lang="en-US" dirty="0">
                <a:solidFill>
                  <a:srgbClr val="220FFF"/>
                </a:solidFill>
              </a:rPr>
              <a:t> </a:t>
            </a:r>
            <a:r>
              <a:rPr lang="en-US" dirty="0" err="1">
                <a:solidFill>
                  <a:srgbClr val="220FFF"/>
                </a:solidFill>
              </a:rPr>
              <a:t>Cheaib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74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photosynthetic capacity is primarily demand-driven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nutrient availability matters too!</a:t>
            </a:r>
          </a:p>
          <a:p>
            <a:r>
              <a:rPr lang="en-US" dirty="0"/>
              <a:t>Nick: plants uptake nutrients to meet photosynthetic demand</a:t>
            </a:r>
          </a:p>
          <a:p>
            <a:pPr lvl="1"/>
            <a:r>
              <a:rPr lang="en-US" dirty="0">
                <a:solidFill>
                  <a:srgbClr val="220FFF"/>
                </a:solidFill>
              </a:rPr>
              <a:t>Others: plants uptake nutrients for lots of other things!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B6265-97DB-1946-A534-8E5AF59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544" y="2516545"/>
            <a:ext cx="1736298" cy="2170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24923-688B-A84D-8F63-7411C5C96A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073" y="4563282"/>
            <a:ext cx="2037644" cy="20376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7EDD41-A2CF-2541-8853-8173DA59A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9963" y="365125"/>
            <a:ext cx="1580096" cy="1989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C4FC80-20E7-3EC1-39B8-DC1273315337}"/>
              </a:ext>
            </a:extLst>
          </p:cNvPr>
          <p:cNvSpPr txBox="1"/>
          <p:nvPr/>
        </p:nvSpPr>
        <p:spPr>
          <a:xfrm>
            <a:off x="10139963" y="4317586"/>
            <a:ext cx="1614481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Evan </a:t>
            </a:r>
            <a:r>
              <a:rPr lang="en-US" dirty="0" err="1">
                <a:solidFill>
                  <a:srgbClr val="220FFF"/>
                </a:solidFill>
              </a:rPr>
              <a:t>Perkowski</a:t>
            </a:r>
            <a:endParaRPr lang="en-US" dirty="0">
              <a:solidFill>
                <a:srgbClr val="220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73929-3EBB-C9FD-9D94-8F485E9C6B5E}"/>
              </a:ext>
            </a:extLst>
          </p:cNvPr>
          <p:cNvSpPr txBox="1"/>
          <p:nvPr/>
        </p:nvSpPr>
        <p:spPr>
          <a:xfrm>
            <a:off x="10139963" y="1985544"/>
            <a:ext cx="1242648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Lizz</a:t>
            </a:r>
            <a:r>
              <a:rPr lang="en-US" dirty="0">
                <a:solidFill>
                  <a:srgbClr val="220FFF"/>
                </a:solidFill>
              </a:rPr>
              <a:t> Waring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9753A-EF27-045F-BF6E-C4C0E862D025}"/>
              </a:ext>
            </a:extLst>
          </p:cNvPr>
          <p:cNvSpPr txBox="1"/>
          <p:nvPr/>
        </p:nvSpPr>
        <p:spPr>
          <a:xfrm>
            <a:off x="8312073" y="6231594"/>
            <a:ext cx="149271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Alissar</a:t>
            </a:r>
            <a:r>
              <a:rPr lang="en-US" dirty="0">
                <a:solidFill>
                  <a:srgbClr val="220FFF"/>
                </a:solidFill>
              </a:rPr>
              <a:t> </a:t>
            </a:r>
            <a:r>
              <a:rPr lang="en-US" dirty="0" err="1">
                <a:solidFill>
                  <a:srgbClr val="220FFF"/>
                </a:solidFill>
              </a:rPr>
              <a:t>Cheaib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043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F94AA-FC8D-A249-B667-1B23469B4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C75F9-598D-7D45-BDF4-EB3FA2109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ESA for selecting me as an Early Career Fellow</a:t>
            </a:r>
          </a:p>
          <a:p>
            <a:r>
              <a:rPr lang="en-US" dirty="0"/>
              <a:t>Our amazing lab and scientific network</a:t>
            </a:r>
          </a:p>
          <a:p>
            <a:r>
              <a:rPr lang="en-US" dirty="0" err="1"/>
              <a:t>Lizz</a:t>
            </a:r>
            <a:r>
              <a:rPr lang="en-US" dirty="0"/>
              <a:t> Waring, Evan </a:t>
            </a:r>
            <a:r>
              <a:rPr lang="en-US" dirty="0" err="1"/>
              <a:t>Perkowski</a:t>
            </a:r>
            <a:r>
              <a:rPr lang="en-US" dirty="0"/>
              <a:t>, Jeff </a:t>
            </a:r>
            <a:r>
              <a:rPr lang="en-US" dirty="0" err="1"/>
              <a:t>Chieppa</a:t>
            </a:r>
            <a:r>
              <a:rPr lang="en-US" dirty="0"/>
              <a:t>, &amp; Jeff Dukes (ECF nominators)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4B69F8-4F5A-1C43-A270-F6EA4F24D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79" y="3933322"/>
            <a:ext cx="1997791" cy="2515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5015C9-E998-F747-B04D-208C30CDB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92" y="3933322"/>
            <a:ext cx="2012589" cy="25157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4F94FE-F8C4-A24B-B81F-5E17F888E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5520" y="1457958"/>
            <a:ext cx="2033702" cy="10880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E306D5-5B65-2ECA-9A33-9E549AEBB379}"/>
              </a:ext>
            </a:extLst>
          </p:cNvPr>
          <p:cNvSpPr txBox="1"/>
          <p:nvPr/>
        </p:nvSpPr>
        <p:spPr>
          <a:xfrm>
            <a:off x="938679" y="6079727"/>
            <a:ext cx="1242648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Lizz</a:t>
            </a:r>
            <a:r>
              <a:rPr lang="en-US" dirty="0">
                <a:solidFill>
                  <a:srgbClr val="220FFF"/>
                </a:solidFill>
              </a:rPr>
              <a:t> Waring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51F929-6821-2C1F-9462-A1C66D2911DD}"/>
              </a:ext>
            </a:extLst>
          </p:cNvPr>
          <p:cNvSpPr txBox="1"/>
          <p:nvPr/>
        </p:nvSpPr>
        <p:spPr>
          <a:xfrm>
            <a:off x="3491892" y="6079727"/>
            <a:ext cx="1614481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Evan </a:t>
            </a:r>
            <a:r>
              <a:rPr lang="en-US" dirty="0" err="1">
                <a:solidFill>
                  <a:srgbClr val="220FFF"/>
                </a:solidFill>
              </a:rPr>
              <a:t>Perkowski</a:t>
            </a:r>
            <a:endParaRPr lang="en-US" dirty="0">
              <a:solidFill>
                <a:srgbClr val="220FF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B6F68E-6B5A-1644-8E04-626CED65504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5151" y="3933321"/>
            <a:ext cx="2672118" cy="25157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09171F-71EE-3148-84E3-FE17B531A13C}"/>
              </a:ext>
            </a:extLst>
          </p:cNvPr>
          <p:cNvSpPr txBox="1"/>
          <p:nvPr/>
        </p:nvSpPr>
        <p:spPr>
          <a:xfrm>
            <a:off x="5785151" y="6079726"/>
            <a:ext cx="133132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Jeff </a:t>
            </a:r>
            <a:r>
              <a:rPr lang="en-US" dirty="0" err="1">
                <a:solidFill>
                  <a:srgbClr val="220FFF"/>
                </a:solidFill>
              </a:rPr>
              <a:t>Chieppa</a:t>
            </a:r>
            <a:endParaRPr lang="en-US" dirty="0">
              <a:solidFill>
                <a:srgbClr val="220FFF"/>
              </a:solidFill>
            </a:endParaRPr>
          </a:p>
        </p:txBody>
      </p:sp>
      <p:pic>
        <p:nvPicPr>
          <p:cNvPr id="1026" name="Picture 2" descr="Jeff Dukes">
            <a:extLst>
              <a:ext uri="{FF2B5EF4-FFF2-40B4-BE49-F238E27FC236}">
                <a16:creationId xmlns:a16="http://schemas.microsoft.com/office/drawing/2014/main" id="{9A593711-36E6-61A4-20E7-7F2478326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939" y="3933321"/>
            <a:ext cx="2515737" cy="251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0084B6-380C-DC3D-4000-92D389DD8FEA}"/>
              </a:ext>
            </a:extLst>
          </p:cNvPr>
          <p:cNvSpPr txBox="1"/>
          <p:nvPr/>
        </p:nvSpPr>
        <p:spPr>
          <a:xfrm>
            <a:off x="8737939" y="6079726"/>
            <a:ext cx="1129925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Jeff Dukes</a:t>
            </a:r>
          </a:p>
        </p:txBody>
      </p:sp>
    </p:spTree>
    <p:extLst>
      <p:ext uri="{BB962C8B-B14F-4D97-AF65-F5344CB8AC3E}">
        <p14:creationId xmlns:p14="http://schemas.microsoft.com/office/powerpoint/2010/main" val="1211992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700AC-CD19-DA44-B1AF-C006BA2AD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nutrient availability doesn’t just influence photosynthesis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66113B-0A61-9040-AEA7-F56DD163DCBB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476" y="2207365"/>
            <a:ext cx="6399545" cy="39341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B64BA7-8CD3-AD49-B274-DF3970331F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0053" y="2281162"/>
            <a:ext cx="3553747" cy="26653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BC2EEF-34B4-CD4F-BB7C-029C2BF7C562}"/>
              </a:ext>
            </a:extLst>
          </p:cNvPr>
          <p:cNvSpPr txBox="1"/>
          <p:nvPr/>
        </p:nvSpPr>
        <p:spPr>
          <a:xfrm>
            <a:off x="10155480" y="6488668"/>
            <a:ext cx="2036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et al. (2023)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AF3847-1235-4645-8740-7347FB4BE00A}"/>
              </a:ext>
            </a:extLst>
          </p:cNvPr>
          <p:cNvSpPr txBox="1"/>
          <p:nvPr/>
        </p:nvSpPr>
        <p:spPr>
          <a:xfrm rot="16200000">
            <a:off x="-135263" y="3727911"/>
            <a:ext cx="312938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Fraction N in Rubisco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CF782A-418E-3748-B834-4C7E67837368}"/>
              </a:ext>
            </a:extLst>
          </p:cNvPr>
          <p:cNvSpPr txBox="1"/>
          <p:nvPr/>
        </p:nvSpPr>
        <p:spPr>
          <a:xfrm>
            <a:off x="7191021" y="4916084"/>
            <a:ext cx="29888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20FFF"/>
                </a:solidFill>
              </a:rPr>
              <a:t>*Consistent across multiple species, metrics, and growth conditions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AB660B-7F0A-FD7A-2EB9-F70649E6BBEF}"/>
              </a:ext>
            </a:extLst>
          </p:cNvPr>
          <p:cNvSpPr txBox="1"/>
          <p:nvPr/>
        </p:nvSpPr>
        <p:spPr>
          <a:xfrm>
            <a:off x="7800053" y="4546752"/>
            <a:ext cx="1242648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Lizz</a:t>
            </a:r>
            <a:r>
              <a:rPr lang="en-US" dirty="0">
                <a:solidFill>
                  <a:srgbClr val="220FFF"/>
                </a:solidFill>
              </a:rPr>
              <a:t> Waring</a:t>
            </a:r>
          </a:p>
        </p:txBody>
      </p:sp>
    </p:spTree>
    <p:extLst>
      <p:ext uri="{BB962C8B-B14F-4D97-AF65-F5344CB8AC3E}">
        <p14:creationId xmlns:p14="http://schemas.microsoft.com/office/powerpoint/2010/main" val="1106216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photosynthetic capacity is primarily demand-driven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nutrient availability matters too!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plants uptake nutrients to meet photosynthetic demand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plants uptake nutrients for lots of other things!</a:t>
            </a:r>
          </a:p>
          <a:p>
            <a:r>
              <a:rPr lang="en-US" dirty="0"/>
              <a:t>Nick: plants downregulate photosynthetic capacity under elevated CO</a:t>
            </a:r>
            <a:r>
              <a:rPr lang="en-US" baseline="-25000" dirty="0"/>
              <a:t>2</a:t>
            </a:r>
            <a:r>
              <a:rPr lang="en-US" dirty="0"/>
              <a:t> to optimize nutrient 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B6265-97DB-1946-A534-8E5AF59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988" y="740438"/>
            <a:ext cx="1736298" cy="2170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24923-688B-A84D-8F63-7411C5C96A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5315" y="3344509"/>
            <a:ext cx="2037644" cy="20376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C70673-B993-061A-9A11-7B7D122924D0}"/>
              </a:ext>
            </a:extLst>
          </p:cNvPr>
          <p:cNvSpPr txBox="1"/>
          <p:nvPr/>
        </p:nvSpPr>
        <p:spPr>
          <a:xfrm>
            <a:off x="10175988" y="2547848"/>
            <a:ext cx="1614481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Evan </a:t>
            </a:r>
            <a:r>
              <a:rPr lang="en-US" dirty="0" err="1">
                <a:solidFill>
                  <a:srgbClr val="220FFF"/>
                </a:solidFill>
              </a:rPr>
              <a:t>Perkowski</a:t>
            </a:r>
            <a:endParaRPr lang="en-US" dirty="0">
              <a:solidFill>
                <a:srgbClr val="220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2EDB90-4ED5-C682-823E-CA6DEDDB223A}"/>
              </a:ext>
            </a:extLst>
          </p:cNvPr>
          <p:cNvSpPr txBox="1"/>
          <p:nvPr/>
        </p:nvSpPr>
        <p:spPr>
          <a:xfrm>
            <a:off x="10025315" y="5012821"/>
            <a:ext cx="149271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Alissar</a:t>
            </a:r>
            <a:r>
              <a:rPr lang="en-US" dirty="0">
                <a:solidFill>
                  <a:srgbClr val="220FFF"/>
                </a:solidFill>
              </a:rPr>
              <a:t> </a:t>
            </a:r>
            <a:r>
              <a:rPr lang="en-US" dirty="0" err="1">
                <a:solidFill>
                  <a:srgbClr val="220FFF"/>
                </a:solidFill>
              </a:rPr>
              <a:t>Cheaib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733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586" y="1610829"/>
            <a:ext cx="4621696" cy="1325563"/>
          </a:xfrm>
        </p:spPr>
        <p:txBody>
          <a:bodyPr>
            <a:normAutofit fontScale="90000"/>
          </a:bodyPr>
          <a:lstStyle/>
          <a:p>
            <a:r>
              <a:rPr lang="en-US" i="1" dirty="0" err="1"/>
              <a:t>V</a:t>
            </a:r>
            <a:r>
              <a:rPr lang="en-US" baseline="-25000" dirty="0" err="1"/>
              <a:t>cmax</a:t>
            </a:r>
            <a:r>
              <a:rPr lang="en-US" dirty="0"/>
              <a:t> changes with CO</a:t>
            </a:r>
            <a:r>
              <a:rPr lang="en-US" baseline="-25000" dirty="0"/>
              <a:t>2</a:t>
            </a:r>
            <a:r>
              <a:rPr lang="en-US" dirty="0"/>
              <a:t> in ways expected from optimization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FC865C-322C-4D4E-A40A-8E4592701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8470E3-C315-9F4F-AC28-825F93DECC63}"/>
              </a:ext>
            </a:extLst>
          </p:cNvPr>
          <p:cNvSpPr txBox="1"/>
          <p:nvPr/>
        </p:nvSpPr>
        <p:spPr>
          <a:xfrm>
            <a:off x="6810586" y="3858930"/>
            <a:ext cx="49528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220FFF"/>
                </a:solidFill>
              </a:rPr>
              <a:t>Boxes = data = -0.0063 Pa</a:t>
            </a:r>
            <a:r>
              <a:rPr lang="en-US" sz="2800" baseline="30000" dirty="0">
                <a:solidFill>
                  <a:srgbClr val="220FFF"/>
                </a:solidFill>
              </a:rPr>
              <a:t>-1</a:t>
            </a:r>
            <a:endParaRPr lang="en-US" sz="2800" dirty="0">
              <a:solidFill>
                <a:srgbClr val="220FFF"/>
              </a:solidFill>
            </a:endParaRPr>
          </a:p>
          <a:p>
            <a:r>
              <a:rPr lang="en-US" sz="2800" dirty="0">
                <a:solidFill>
                  <a:srgbClr val="220FFF"/>
                </a:solidFill>
              </a:rPr>
              <a:t>Circles = predicted = -0.0066 Pa</a:t>
            </a:r>
            <a:r>
              <a:rPr lang="en-US" sz="2800" baseline="30000" dirty="0">
                <a:solidFill>
                  <a:srgbClr val="220FFF"/>
                </a:solidFill>
              </a:rPr>
              <a:t>-1</a:t>
            </a:r>
            <a:endParaRPr lang="en-US" sz="2800" dirty="0">
              <a:solidFill>
                <a:srgbClr val="220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B02BC0-4806-F979-4316-C7349E6AFD12}"/>
              </a:ext>
            </a:extLst>
          </p:cNvPr>
          <p:cNvSpPr txBox="1"/>
          <p:nvPr/>
        </p:nvSpPr>
        <p:spPr>
          <a:xfrm rot="16200000">
            <a:off x="-1447777" y="3095390"/>
            <a:ext cx="487665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Change in photosynthetic capacity</a:t>
            </a:r>
          </a:p>
        </p:txBody>
      </p:sp>
    </p:spTree>
    <p:extLst>
      <p:ext uri="{BB962C8B-B14F-4D97-AF65-F5344CB8AC3E}">
        <p14:creationId xmlns:p14="http://schemas.microsoft.com/office/powerpoint/2010/main" val="3155156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photosynthetic capacity is primarily demand-driven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nutrient availability matters too!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plants uptake nutrients to meet photosynthetic demand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plants uptake nutrients for lots of other things!</a:t>
            </a:r>
          </a:p>
          <a:p>
            <a:r>
              <a:rPr lang="en-US" dirty="0"/>
              <a:t>Nick: plants downregulate photosynthetic capacity under elevated CO</a:t>
            </a:r>
            <a:r>
              <a:rPr lang="en-US" baseline="-25000" dirty="0"/>
              <a:t>2</a:t>
            </a:r>
            <a:r>
              <a:rPr lang="en-US" dirty="0"/>
              <a:t> to optimize nutrient use</a:t>
            </a:r>
          </a:p>
          <a:p>
            <a:pPr lvl="1"/>
            <a:r>
              <a:rPr lang="en-US" dirty="0">
                <a:solidFill>
                  <a:srgbClr val="220FFF"/>
                </a:solidFill>
              </a:rPr>
              <a:t>Others: elevated CO</a:t>
            </a:r>
            <a:r>
              <a:rPr lang="en-US" baseline="-25000" dirty="0">
                <a:solidFill>
                  <a:srgbClr val="220FFF"/>
                </a:solidFill>
              </a:rPr>
              <a:t>2</a:t>
            </a:r>
            <a:r>
              <a:rPr lang="en-US" dirty="0">
                <a:solidFill>
                  <a:srgbClr val="220FFF"/>
                </a:solidFill>
              </a:rPr>
              <a:t> responses are the result of interactions between photosynthetic demand, nutrient availability, growth, and allocation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B6265-97DB-1946-A534-8E5AF59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988" y="740438"/>
            <a:ext cx="1736298" cy="2170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24923-688B-A84D-8F63-7411C5C96A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5315" y="3344509"/>
            <a:ext cx="2037644" cy="20376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10C360-CE43-44F2-C4A6-EB9186AD665E}"/>
              </a:ext>
            </a:extLst>
          </p:cNvPr>
          <p:cNvSpPr txBox="1"/>
          <p:nvPr/>
        </p:nvSpPr>
        <p:spPr>
          <a:xfrm>
            <a:off x="10175988" y="2547848"/>
            <a:ext cx="1614481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Evan </a:t>
            </a:r>
            <a:r>
              <a:rPr lang="en-US" dirty="0" err="1">
                <a:solidFill>
                  <a:srgbClr val="220FFF"/>
                </a:solidFill>
              </a:rPr>
              <a:t>Perkowski</a:t>
            </a:r>
            <a:endParaRPr lang="en-US" dirty="0">
              <a:solidFill>
                <a:srgbClr val="220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04A1AF-87AC-CF9A-889F-C5388B151AA9}"/>
              </a:ext>
            </a:extLst>
          </p:cNvPr>
          <p:cNvSpPr txBox="1"/>
          <p:nvPr/>
        </p:nvSpPr>
        <p:spPr>
          <a:xfrm>
            <a:off x="10025315" y="5012821"/>
            <a:ext cx="149271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Alissar</a:t>
            </a:r>
            <a:r>
              <a:rPr lang="en-US" dirty="0">
                <a:solidFill>
                  <a:srgbClr val="220FFF"/>
                </a:solidFill>
              </a:rPr>
              <a:t> </a:t>
            </a:r>
            <a:r>
              <a:rPr lang="en-US" dirty="0" err="1">
                <a:solidFill>
                  <a:srgbClr val="220FFF"/>
                </a:solidFill>
              </a:rPr>
              <a:t>Cheaib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75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4404D8D2-9F41-37F5-379D-8769AC8C7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69" t="5494" r="30246" b="55317"/>
          <a:stretch/>
        </p:blipFill>
        <p:spPr>
          <a:xfrm>
            <a:off x="3294843" y="2800350"/>
            <a:ext cx="3198919" cy="3268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3C2A21-61F0-D440-9F75-69B839C1E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ok, maybe photosynthetic demand decreases regardless of other interactions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86B295-E207-1449-8FBB-6939B7961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0261" y="1612809"/>
            <a:ext cx="1736298" cy="21703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464840-617A-7A06-CBC6-6DA9C55CD553}"/>
              </a:ext>
            </a:extLst>
          </p:cNvPr>
          <p:cNvSpPr txBox="1"/>
          <p:nvPr/>
        </p:nvSpPr>
        <p:spPr>
          <a:xfrm rot="16200000">
            <a:off x="1102700" y="4127961"/>
            <a:ext cx="341952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5CA850-E578-EB0F-AD80-6E30EF003B09}"/>
              </a:ext>
            </a:extLst>
          </p:cNvPr>
          <p:cNvCxnSpPr>
            <a:cxnSpLocks/>
          </p:cNvCxnSpPr>
          <p:nvPr/>
        </p:nvCxnSpPr>
        <p:spPr>
          <a:xfrm>
            <a:off x="5703570" y="3623310"/>
            <a:ext cx="0" cy="788670"/>
          </a:xfrm>
          <a:prstGeom prst="straightConnector1">
            <a:avLst/>
          </a:prstGeom>
          <a:ln w="76200">
            <a:solidFill>
              <a:srgbClr val="220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9044BC9-3673-1646-5CE6-67EFAE769884}"/>
              </a:ext>
            </a:extLst>
          </p:cNvPr>
          <p:cNvSpPr txBox="1"/>
          <p:nvPr/>
        </p:nvSpPr>
        <p:spPr>
          <a:xfrm>
            <a:off x="10340261" y="3413850"/>
            <a:ext cx="1614481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Evan </a:t>
            </a:r>
            <a:r>
              <a:rPr lang="en-US" dirty="0" err="1">
                <a:solidFill>
                  <a:srgbClr val="220FFF"/>
                </a:solidFill>
              </a:rPr>
              <a:t>Perkowski</a:t>
            </a:r>
            <a:endParaRPr lang="en-US" dirty="0">
              <a:solidFill>
                <a:srgbClr val="220FFF"/>
              </a:solidFill>
            </a:endParaRPr>
          </a:p>
        </p:txBody>
      </p:sp>
      <p:pic>
        <p:nvPicPr>
          <p:cNvPr id="12" name="Picture 11" descr="A diagram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EB05E84F-34E4-4438-DC82-E298ABBFC6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943" t="40132" r="372" b="39858"/>
          <a:stretch/>
        </p:blipFill>
        <p:spPr>
          <a:xfrm>
            <a:off x="6657552" y="3332512"/>
            <a:ext cx="3198918" cy="1668781"/>
          </a:xfrm>
          <a:prstGeom prst="rect">
            <a:avLst/>
          </a:prstGeom>
        </p:spPr>
      </p:pic>
      <p:pic>
        <p:nvPicPr>
          <p:cNvPr id="13" name="Picture 12" descr="A diagram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2355D147-C8CC-4CCA-97FE-45A158E17C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69" t="44859" r="45646" b="49747"/>
          <a:stretch/>
        </p:blipFill>
        <p:spPr>
          <a:xfrm>
            <a:off x="3383281" y="6168105"/>
            <a:ext cx="3198918" cy="44986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B8C7CCB-61E3-0125-349B-22295CD42FF2}"/>
              </a:ext>
            </a:extLst>
          </p:cNvPr>
          <p:cNvSpPr/>
          <p:nvPr/>
        </p:nvSpPr>
        <p:spPr>
          <a:xfrm>
            <a:off x="8515350" y="3332512"/>
            <a:ext cx="1341120" cy="16687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908617-FE31-BDD5-A7BB-602FAFF821B8}"/>
              </a:ext>
            </a:extLst>
          </p:cNvPr>
          <p:cNvSpPr/>
          <p:nvPr/>
        </p:nvSpPr>
        <p:spPr>
          <a:xfrm>
            <a:off x="6745310" y="4091939"/>
            <a:ext cx="1770040" cy="217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A68C6EF-D866-4FA0-39E6-F123C4A83241}"/>
              </a:ext>
            </a:extLst>
          </p:cNvPr>
          <p:cNvSpPr/>
          <p:nvPr/>
        </p:nvSpPr>
        <p:spPr>
          <a:xfrm>
            <a:off x="6783410" y="4621529"/>
            <a:ext cx="1770040" cy="217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38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AFAE43D1-4242-21F1-9248-4C594B657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935" y="1593158"/>
            <a:ext cx="6435931" cy="5148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8A9D48-7B6F-364B-AA6B-0A8344545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nitrogen availability still matters independently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2E3600-4D05-C44B-8770-C17CF5CB1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0261" y="2104299"/>
            <a:ext cx="1736298" cy="217037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18641B5-3DB2-E5E7-D944-0D9BEF44F06F}"/>
              </a:ext>
            </a:extLst>
          </p:cNvPr>
          <p:cNvCxnSpPr>
            <a:cxnSpLocks/>
          </p:cNvCxnSpPr>
          <p:nvPr/>
        </p:nvCxnSpPr>
        <p:spPr>
          <a:xfrm flipV="1">
            <a:off x="3589020" y="2423160"/>
            <a:ext cx="1874520" cy="845820"/>
          </a:xfrm>
          <a:prstGeom prst="straightConnector1">
            <a:avLst/>
          </a:prstGeom>
          <a:ln w="76200">
            <a:solidFill>
              <a:srgbClr val="220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687EAE7-6411-C157-2DC1-992562811821}"/>
              </a:ext>
            </a:extLst>
          </p:cNvPr>
          <p:cNvCxnSpPr>
            <a:cxnSpLocks/>
          </p:cNvCxnSpPr>
          <p:nvPr/>
        </p:nvCxnSpPr>
        <p:spPr>
          <a:xfrm>
            <a:off x="3589020" y="5167312"/>
            <a:ext cx="1954530" cy="581978"/>
          </a:xfrm>
          <a:prstGeom prst="straightConnector1">
            <a:avLst/>
          </a:prstGeom>
          <a:ln w="76200">
            <a:solidFill>
              <a:srgbClr val="220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8513294-989A-B352-69F6-53F66DB8A241}"/>
              </a:ext>
            </a:extLst>
          </p:cNvPr>
          <p:cNvSpPr txBox="1"/>
          <p:nvPr/>
        </p:nvSpPr>
        <p:spPr>
          <a:xfrm rot="16200000">
            <a:off x="1892107" y="2769212"/>
            <a:ext cx="260840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CAC728-035A-7AE6-5F99-49E4E95ACB7A}"/>
              </a:ext>
            </a:extLst>
          </p:cNvPr>
          <p:cNvSpPr txBox="1"/>
          <p:nvPr/>
        </p:nvSpPr>
        <p:spPr>
          <a:xfrm rot="16200000">
            <a:off x="2209825" y="5159335"/>
            <a:ext cx="198002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Stomatal opening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68748C-846C-5736-C4C4-9E162B561934}"/>
              </a:ext>
            </a:extLst>
          </p:cNvPr>
          <p:cNvSpPr txBox="1"/>
          <p:nvPr/>
        </p:nvSpPr>
        <p:spPr>
          <a:xfrm>
            <a:off x="10340261" y="3905340"/>
            <a:ext cx="1614481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Evan </a:t>
            </a:r>
            <a:r>
              <a:rPr lang="en-US" dirty="0" err="1">
                <a:solidFill>
                  <a:srgbClr val="220FFF"/>
                </a:solidFill>
              </a:rPr>
              <a:t>Perkowski</a:t>
            </a:r>
            <a:endParaRPr lang="en-US" dirty="0">
              <a:solidFill>
                <a:srgbClr val="220FFF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0F27D7-597E-F037-B2A3-08A4845D4549}"/>
              </a:ext>
            </a:extLst>
          </p:cNvPr>
          <p:cNvCxnSpPr>
            <a:cxnSpLocks/>
          </p:cNvCxnSpPr>
          <p:nvPr/>
        </p:nvCxnSpPr>
        <p:spPr>
          <a:xfrm>
            <a:off x="5558790" y="5205412"/>
            <a:ext cx="1954530" cy="581978"/>
          </a:xfrm>
          <a:prstGeom prst="straightConnector1">
            <a:avLst/>
          </a:prstGeom>
          <a:ln w="76200">
            <a:solidFill>
              <a:srgbClr val="220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738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A9D48-7B6F-364B-AA6B-0A8344545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nitrogen availability still matters independently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2E3600-4D05-C44B-8770-C17CF5CB1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0261" y="2104299"/>
            <a:ext cx="1736298" cy="2170373"/>
          </a:xfrm>
          <a:prstGeom prst="rect">
            <a:avLst/>
          </a:prstGeom>
        </p:spPr>
      </p:pic>
      <p:pic>
        <p:nvPicPr>
          <p:cNvPr id="3" name="Picture 2" descr="A diagram of different types of soil fertilizers&#10;&#10;Description automatically generated">
            <a:extLst>
              <a:ext uri="{FF2B5EF4-FFF2-40B4-BE49-F238E27FC236}">
                <a16:creationId xmlns:a16="http://schemas.microsoft.com/office/drawing/2014/main" id="{21BF2A8C-F255-66F7-0B7C-EF549DC71E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85205" y="1690688"/>
            <a:ext cx="2983136" cy="2583984"/>
          </a:xfrm>
          <a:prstGeom prst="rect">
            <a:avLst/>
          </a:prstGeom>
        </p:spPr>
      </p:pic>
      <p:pic>
        <p:nvPicPr>
          <p:cNvPr id="4" name="Picture 3" descr="A diagram of different types of soil fertilizers&#10;&#10;Description automatically generated">
            <a:extLst>
              <a:ext uri="{FF2B5EF4-FFF2-40B4-BE49-F238E27FC236}">
                <a16:creationId xmlns:a16="http://schemas.microsoft.com/office/drawing/2014/main" id="{DD510DFE-DACF-A476-1586-883F6BD0AE7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3660" y="2834640"/>
            <a:ext cx="3213059" cy="1874520"/>
          </a:xfrm>
          <a:prstGeom prst="rect">
            <a:avLst/>
          </a:prstGeom>
        </p:spPr>
      </p:pic>
      <p:pic>
        <p:nvPicPr>
          <p:cNvPr id="10" name="Picture 9" descr="A diagram of different types of soil fertilizers&#10;&#10;Description automatically generated">
            <a:extLst>
              <a:ext uri="{FF2B5EF4-FFF2-40B4-BE49-F238E27FC236}">
                <a16:creationId xmlns:a16="http://schemas.microsoft.com/office/drawing/2014/main" id="{6F9453AC-8AFC-CD9F-1B21-E408188D84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85205" y="4274016"/>
            <a:ext cx="2983136" cy="2583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E9A229-98D4-6BCD-C768-A1A4590DE8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085" y="1690688"/>
            <a:ext cx="10055670" cy="4714321"/>
          </a:xfrm>
          <a:prstGeom prst="rect">
            <a:avLst/>
          </a:prstGeom>
          <a:ln w="76200">
            <a:solidFill>
              <a:srgbClr val="220FFF"/>
            </a:solidFill>
          </a:ln>
        </p:spPr>
      </p:pic>
    </p:spTree>
    <p:extLst>
      <p:ext uri="{BB962C8B-B14F-4D97-AF65-F5344CB8AC3E}">
        <p14:creationId xmlns:p14="http://schemas.microsoft.com/office/powerpoint/2010/main" val="4285067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photosynthetic capacity is primarily demand-driven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nutrient availability matters too!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plants uptake nutrients to meet photosynthetic demand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plants uptake nutrients for lots of other things!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plants downregulate photosynthetic capacity under elevated CO</a:t>
            </a:r>
            <a:r>
              <a:rPr lang="en-US" baseline="-25000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to optimize nutrient use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elevated CO</a:t>
            </a:r>
            <a:r>
              <a:rPr lang="en-US" baseline="-25000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responses are the result of interactions between photosynthetic demand, nutrient availability, growth, and allocation</a:t>
            </a:r>
          </a:p>
          <a:p>
            <a:r>
              <a:rPr lang="en-US" dirty="0"/>
              <a:t>Nick: we only need to worry about modeling C</a:t>
            </a:r>
            <a:r>
              <a:rPr lang="en-US" baseline="-25000" dirty="0"/>
              <a:t>3</a:t>
            </a:r>
            <a:r>
              <a:rPr lang="en-US" dirty="0"/>
              <a:t> acclimation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FB7233-4E2E-E842-8F0B-BE60E33820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7987" y="567443"/>
            <a:ext cx="2347257" cy="2347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C3BEAD-06C6-0648-B64A-4AFD15F670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9372" y="3246349"/>
            <a:ext cx="2115872" cy="21158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4F9BD3-BC16-3A3E-7F9D-4F622DC5C556}"/>
              </a:ext>
            </a:extLst>
          </p:cNvPr>
          <p:cNvSpPr txBox="1"/>
          <p:nvPr/>
        </p:nvSpPr>
        <p:spPr>
          <a:xfrm>
            <a:off x="9697987" y="2545368"/>
            <a:ext cx="1261499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Helen Scott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5E3D4C-5C58-82B2-BB85-63FF4B05D297}"/>
              </a:ext>
            </a:extLst>
          </p:cNvPr>
          <p:cNvSpPr txBox="1"/>
          <p:nvPr/>
        </p:nvSpPr>
        <p:spPr>
          <a:xfrm>
            <a:off x="9944157" y="4992889"/>
            <a:ext cx="1961755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Zinny</a:t>
            </a:r>
            <a:r>
              <a:rPr lang="en-US" dirty="0">
                <a:solidFill>
                  <a:srgbClr val="220FFF"/>
                </a:solidFill>
              </a:rPr>
              <a:t> </a:t>
            </a:r>
            <a:r>
              <a:rPr lang="en-US" dirty="0" err="1">
                <a:solidFill>
                  <a:srgbClr val="220FFF"/>
                </a:solidFill>
              </a:rPr>
              <a:t>Ezekannagha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23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photosynthetic capacity is primarily demand-driven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nutrient availability matters too!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plants uptake nutrients to meet photosynthetic demand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plants uptake nutrients for lots of other things!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plants downregulate photosynthetic capacity under elevated CO</a:t>
            </a:r>
            <a:r>
              <a:rPr lang="en-US" baseline="-25000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to optimize nutrient use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elevated CO</a:t>
            </a:r>
            <a:r>
              <a:rPr lang="en-US" baseline="-25000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responses are the result of interactions between photosynthetic demand, nutrient availability, growth, and allocation</a:t>
            </a:r>
          </a:p>
          <a:p>
            <a:r>
              <a:rPr lang="en-US" dirty="0"/>
              <a:t>Nick: we only need to worry about modeling C</a:t>
            </a:r>
            <a:r>
              <a:rPr lang="en-US" baseline="-25000" dirty="0"/>
              <a:t>3</a:t>
            </a:r>
            <a:r>
              <a:rPr lang="en-US" dirty="0"/>
              <a:t> acclimation</a:t>
            </a:r>
          </a:p>
          <a:p>
            <a:pPr lvl="1"/>
            <a:r>
              <a:rPr lang="en-US" dirty="0">
                <a:solidFill>
                  <a:srgbClr val="220FFF"/>
                </a:solidFill>
              </a:rPr>
              <a:t>Others: C</a:t>
            </a:r>
            <a:r>
              <a:rPr lang="en-US" baseline="-25000" dirty="0">
                <a:solidFill>
                  <a:srgbClr val="220FFF"/>
                </a:solidFill>
              </a:rPr>
              <a:t>4</a:t>
            </a:r>
            <a:r>
              <a:rPr lang="en-US" dirty="0">
                <a:solidFill>
                  <a:srgbClr val="220FFF"/>
                </a:solidFill>
              </a:rPr>
              <a:t> plants are dynamic and important!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FB7233-4E2E-E842-8F0B-BE60E33820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7987" y="567443"/>
            <a:ext cx="2347257" cy="2347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C3BEAD-06C6-0648-B64A-4AFD15F670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9372" y="3246349"/>
            <a:ext cx="2115872" cy="21158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57B5BE-4B03-B7FB-3A57-967B792910BF}"/>
              </a:ext>
            </a:extLst>
          </p:cNvPr>
          <p:cNvSpPr txBox="1"/>
          <p:nvPr/>
        </p:nvSpPr>
        <p:spPr>
          <a:xfrm>
            <a:off x="9697987" y="2545368"/>
            <a:ext cx="1261499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Helen Scott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D41DE5-2F09-FDF4-8B83-D6F4854BBA5F}"/>
              </a:ext>
            </a:extLst>
          </p:cNvPr>
          <p:cNvSpPr txBox="1"/>
          <p:nvPr/>
        </p:nvSpPr>
        <p:spPr>
          <a:xfrm>
            <a:off x="9944157" y="4992889"/>
            <a:ext cx="1961755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Zinny</a:t>
            </a:r>
            <a:r>
              <a:rPr lang="en-US" dirty="0">
                <a:solidFill>
                  <a:srgbClr val="220FFF"/>
                </a:solidFill>
              </a:rPr>
              <a:t> </a:t>
            </a:r>
            <a:r>
              <a:rPr lang="en-US" dirty="0" err="1">
                <a:solidFill>
                  <a:srgbClr val="220FFF"/>
                </a:solidFill>
              </a:rPr>
              <a:t>Ezekannagha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554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3301A-7C63-9A46-8F70-15D00C6B8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C</a:t>
            </a:r>
            <a:r>
              <a:rPr lang="en-US" baseline="-25000" dirty="0"/>
              <a:t>4</a:t>
            </a:r>
            <a:r>
              <a:rPr lang="en-US" dirty="0"/>
              <a:t> dynamism can be simulated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221DEF-BE08-0C4F-852A-52376B1FD2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55813"/>
            <a:ext cx="4001823" cy="4802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D573C5-99A6-8C41-853F-3B88292C75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2380" y="1690688"/>
            <a:ext cx="1982864" cy="1982864"/>
          </a:xfrm>
          <a:prstGeom prst="rect">
            <a:avLst/>
          </a:prstGeom>
        </p:spPr>
      </p:pic>
      <p:pic>
        <p:nvPicPr>
          <p:cNvPr id="4" name="Picture 3" descr="A graph with a line drawn on it&#10;&#10;Description automatically generated">
            <a:extLst>
              <a:ext uri="{FF2B5EF4-FFF2-40B4-BE49-F238E27FC236}">
                <a16:creationId xmlns:a16="http://schemas.microsoft.com/office/drawing/2014/main" id="{4D22C907-97D8-2BDA-1A90-B9427ECC8C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8866" y="2055812"/>
            <a:ext cx="4001823" cy="48021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60DB93-5009-2767-5FD2-7610450B1D4C}"/>
              </a:ext>
            </a:extLst>
          </p:cNvPr>
          <p:cNvSpPr txBox="1"/>
          <p:nvPr/>
        </p:nvSpPr>
        <p:spPr>
          <a:xfrm>
            <a:off x="10062380" y="3304220"/>
            <a:ext cx="1261499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Helen Scott</a:t>
            </a:r>
          </a:p>
        </p:txBody>
      </p:sp>
    </p:spTree>
    <p:extLst>
      <p:ext uri="{BB962C8B-B14F-4D97-AF65-F5344CB8AC3E}">
        <p14:creationId xmlns:p14="http://schemas.microsoft.com/office/powerpoint/2010/main" val="2909738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lab examines </a:t>
            </a:r>
            <a:r>
              <a:rPr lang="en-US" dirty="0">
                <a:solidFill>
                  <a:srgbClr val="220FFF"/>
                </a:solidFill>
              </a:rPr>
              <a:t>photosynthesis</a:t>
            </a:r>
            <a:r>
              <a:rPr lang="en-US" dirty="0"/>
              <a:t> as a regulator of global change impacts on ecosystem services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B3127F-2BBF-B041-9617-FC8A7E98E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724" y="2297430"/>
            <a:ext cx="7382552" cy="373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203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3301A-7C63-9A46-8F70-15D00C6B8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C</a:t>
            </a:r>
            <a:r>
              <a:rPr lang="en-US" baseline="-25000" dirty="0"/>
              <a:t>4</a:t>
            </a:r>
            <a:r>
              <a:rPr lang="en-US" dirty="0"/>
              <a:t> dynamics are likely important for predicting </a:t>
            </a:r>
            <a:r>
              <a:rPr lang="en-US"/>
              <a:t>community change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58E630-F131-8047-8F8F-18ADA3D43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565" y="2220788"/>
            <a:ext cx="4253948" cy="44657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82E8B2-7031-B44E-8C02-8008A2567A79}"/>
              </a:ext>
            </a:extLst>
          </p:cNvPr>
          <p:cNvSpPr txBox="1"/>
          <p:nvPr/>
        </p:nvSpPr>
        <p:spPr>
          <a:xfrm>
            <a:off x="10211458" y="6488668"/>
            <a:ext cx="19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Ansley et al. (2023)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CF4474-D3A9-214D-943D-76526002F0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2380" y="1690688"/>
            <a:ext cx="1982864" cy="19828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096DC6-7D14-ABA0-FF2F-4C624D2D3C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9372" y="4023174"/>
            <a:ext cx="2115872" cy="21158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EC2563-4485-D86D-BFFB-EA75FBA72F64}"/>
              </a:ext>
            </a:extLst>
          </p:cNvPr>
          <p:cNvSpPr txBox="1"/>
          <p:nvPr/>
        </p:nvSpPr>
        <p:spPr>
          <a:xfrm>
            <a:off x="10062380" y="3304220"/>
            <a:ext cx="1261499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Helen Scott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CC1142-27FF-4711-E5AC-3F3BF48B0952}"/>
              </a:ext>
            </a:extLst>
          </p:cNvPr>
          <p:cNvSpPr txBox="1"/>
          <p:nvPr/>
        </p:nvSpPr>
        <p:spPr>
          <a:xfrm>
            <a:off x="9929372" y="5769714"/>
            <a:ext cx="1961755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Zinny</a:t>
            </a:r>
            <a:r>
              <a:rPr lang="en-US" dirty="0">
                <a:solidFill>
                  <a:srgbClr val="220FFF"/>
                </a:solidFill>
              </a:rPr>
              <a:t> </a:t>
            </a:r>
            <a:r>
              <a:rPr lang="en-US" dirty="0" err="1">
                <a:solidFill>
                  <a:srgbClr val="220FFF"/>
                </a:solidFill>
              </a:rPr>
              <a:t>Ezekannagha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994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Nick: photosynthetic capacity is primarily demand-driven</a:t>
            </a:r>
          </a:p>
          <a:p>
            <a:pPr lvl="1"/>
            <a:r>
              <a:rPr lang="en-US" dirty="0">
                <a:solidFill>
                  <a:srgbClr val="220FFF"/>
                </a:solidFill>
              </a:rPr>
              <a:t>Others: nutrient availability matters too!</a:t>
            </a:r>
          </a:p>
          <a:p>
            <a:r>
              <a:rPr lang="en-US" dirty="0"/>
              <a:t>Nick: plants uptake nutrients to meet photosynthetic demand</a:t>
            </a:r>
          </a:p>
          <a:p>
            <a:pPr lvl="1"/>
            <a:r>
              <a:rPr lang="en-US" dirty="0">
                <a:solidFill>
                  <a:srgbClr val="220FFF"/>
                </a:solidFill>
              </a:rPr>
              <a:t>Others: plants uptake nutrients for lots of other things!</a:t>
            </a:r>
          </a:p>
          <a:p>
            <a:r>
              <a:rPr lang="en-US" dirty="0"/>
              <a:t>Nick: plants downregulate photosynthetic capacity under elevated CO</a:t>
            </a:r>
            <a:r>
              <a:rPr lang="en-US" baseline="-25000" dirty="0"/>
              <a:t>2</a:t>
            </a:r>
            <a:r>
              <a:rPr lang="en-US" dirty="0"/>
              <a:t> to optimize nutrient use</a:t>
            </a:r>
          </a:p>
          <a:p>
            <a:pPr lvl="1"/>
            <a:r>
              <a:rPr lang="en-US" dirty="0">
                <a:solidFill>
                  <a:srgbClr val="220FFF"/>
                </a:solidFill>
              </a:rPr>
              <a:t>Others: elevated CO</a:t>
            </a:r>
            <a:r>
              <a:rPr lang="en-US" baseline="-25000" dirty="0">
                <a:solidFill>
                  <a:srgbClr val="220FFF"/>
                </a:solidFill>
              </a:rPr>
              <a:t>2</a:t>
            </a:r>
            <a:r>
              <a:rPr lang="en-US" dirty="0">
                <a:solidFill>
                  <a:srgbClr val="220FFF"/>
                </a:solidFill>
              </a:rPr>
              <a:t> responses are the result of interactions between photosynthetic demand, nutrient availability, growth, and allocation</a:t>
            </a:r>
          </a:p>
          <a:p>
            <a:r>
              <a:rPr lang="en-US" dirty="0"/>
              <a:t>Nick: we only need to worry about modeling C</a:t>
            </a:r>
            <a:r>
              <a:rPr lang="en-US" baseline="-25000" dirty="0"/>
              <a:t>3</a:t>
            </a:r>
            <a:r>
              <a:rPr lang="en-US" dirty="0"/>
              <a:t> acclimation</a:t>
            </a:r>
          </a:p>
          <a:p>
            <a:pPr lvl="1"/>
            <a:r>
              <a:rPr lang="en-US" dirty="0">
                <a:solidFill>
                  <a:srgbClr val="220FFF"/>
                </a:solidFill>
              </a:rPr>
              <a:t>Others: C</a:t>
            </a:r>
            <a:r>
              <a:rPr lang="en-US" baseline="-25000" dirty="0">
                <a:solidFill>
                  <a:srgbClr val="220FFF"/>
                </a:solidFill>
              </a:rPr>
              <a:t>4</a:t>
            </a:r>
            <a:r>
              <a:rPr lang="en-US" dirty="0">
                <a:solidFill>
                  <a:srgbClr val="220FFF"/>
                </a:solidFill>
              </a:rPr>
              <a:t> plants are dynamic and important!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1CC419-0E40-BC42-817D-AC2143744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57" y="405392"/>
            <a:ext cx="1147913" cy="14348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2E3BB2-F4F2-5D46-B2A9-EAC7182D42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3941" y="5506251"/>
            <a:ext cx="1252876" cy="12528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0F5A9E-F56E-FA42-A498-DC2524A1C35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5284" y="4177322"/>
            <a:ext cx="1467525" cy="14641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666966-6C76-5D4D-BEB1-9D56B86105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3346" y="1554961"/>
            <a:ext cx="1174987" cy="11749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270916-E49D-FB4A-9138-3937462612E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8433" y="192806"/>
            <a:ext cx="1043567" cy="10435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FC91EC-95FC-9842-B4E6-B79271DB3D7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3872" y="5805785"/>
            <a:ext cx="936051" cy="8812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A871E9-9F5E-BF4B-9B8F-1BA2447E0AC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3164" y="3162361"/>
            <a:ext cx="895341" cy="8800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82BA8D5-F799-CD45-BDF3-7E44612189B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4734" y="2060680"/>
            <a:ext cx="1049392" cy="10493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466A1B-8F2D-4944-88A5-CA34C0A5D180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2070" y="2835895"/>
            <a:ext cx="1104632" cy="11046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B688DD-CF50-FF4D-8D64-978FD3C32F5A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8433" y="5805785"/>
            <a:ext cx="1030786" cy="10307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B6566E-4017-374A-9D48-2D801BD5B462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0835" y="5671438"/>
            <a:ext cx="1137188" cy="11371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FDC30DE-1ED5-4843-8B61-5EDA0F016C1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73616" y="155775"/>
            <a:ext cx="1111118" cy="13991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D9FEB4-6E64-A64B-8755-772BB10EB666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3936" y="4277266"/>
            <a:ext cx="1355215" cy="13641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0CF349F-1D1F-114D-BAC2-92ED5024F1D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29429" y="3171141"/>
            <a:ext cx="904323" cy="9043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7D461EF-4E0E-1340-A440-ACE4263F6E2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71818" y="1691056"/>
            <a:ext cx="756553" cy="91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49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1F3C90-D39D-E642-8BB8-B6DDF79C42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81490-1D4C-144E-921D-2F75F1055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8655"/>
            <a:ext cx="9144000" cy="3441816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r>
              <a:rPr lang="en-US" sz="5400" dirty="0"/>
              <a:t>Photosynthetic acclimation to global change: </a:t>
            </a:r>
            <a:br>
              <a:rPr lang="en-US" sz="5400" dirty="0"/>
            </a:br>
            <a:r>
              <a:rPr lang="en-US" sz="5400" dirty="0">
                <a:solidFill>
                  <a:srgbClr val="220FFF"/>
                </a:solidFill>
              </a:rPr>
              <a:t>improved understanding for more reliable predictions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EBA4F6-5530-5949-83B7-82892D7D8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15281"/>
            <a:ext cx="9144000" cy="2224065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anchor="ctr">
            <a:normAutofit fontScale="77500" lnSpcReduction="20000"/>
          </a:bodyPr>
          <a:lstStyle/>
          <a:p>
            <a:r>
              <a:rPr lang="en-US" sz="6200" dirty="0"/>
              <a:t>Nick Smith</a:t>
            </a:r>
          </a:p>
          <a:p>
            <a:r>
              <a:rPr lang="en-US" sz="2900" dirty="0" err="1"/>
              <a:t>Lizz</a:t>
            </a:r>
            <a:r>
              <a:rPr lang="en-US" sz="2900" dirty="0"/>
              <a:t> Waring, Evan </a:t>
            </a:r>
            <a:r>
              <a:rPr lang="en-US" sz="2900" dirty="0" err="1"/>
              <a:t>Perkowski</a:t>
            </a:r>
            <a:r>
              <a:rPr lang="en-US" sz="2900" dirty="0"/>
              <a:t>, </a:t>
            </a:r>
            <a:r>
              <a:rPr lang="en-US" sz="2900" dirty="0" err="1"/>
              <a:t>Alissar</a:t>
            </a:r>
            <a:r>
              <a:rPr lang="en-US" sz="2900" dirty="0"/>
              <a:t> </a:t>
            </a:r>
            <a:r>
              <a:rPr lang="en-US" sz="2900" dirty="0" err="1"/>
              <a:t>Cheaib</a:t>
            </a:r>
            <a:r>
              <a:rPr lang="en-US" sz="2900" dirty="0"/>
              <a:t>, Helen Scott, </a:t>
            </a:r>
            <a:r>
              <a:rPr lang="en-US" sz="2900" dirty="0" err="1"/>
              <a:t>Zinny</a:t>
            </a:r>
            <a:r>
              <a:rPr lang="en-US" sz="2900" dirty="0"/>
              <a:t> </a:t>
            </a:r>
            <a:r>
              <a:rPr lang="en-US" sz="2900" dirty="0" err="1"/>
              <a:t>Ezekannagha</a:t>
            </a:r>
            <a:endParaRPr lang="en-US" sz="2900" dirty="0"/>
          </a:p>
          <a:p>
            <a:r>
              <a:rPr lang="en-US" sz="1900" dirty="0"/>
              <a:t>Isa Beltran, Kelly Carroll, </a:t>
            </a:r>
            <a:r>
              <a:rPr lang="en-US" sz="1900" dirty="0" err="1"/>
              <a:t>Snehanjana</a:t>
            </a:r>
            <a:r>
              <a:rPr lang="en-US" sz="1900" dirty="0"/>
              <a:t> Chatterjee, Jeff </a:t>
            </a:r>
            <a:r>
              <a:rPr lang="en-US" sz="1900" dirty="0" err="1"/>
              <a:t>Chieppa</a:t>
            </a:r>
            <a:r>
              <a:rPr lang="en-US" sz="1900" dirty="0"/>
              <a:t>, Rafael Freitas, Eve Gray, Monika Kelley, Risa McNellis, Brad </a:t>
            </a:r>
            <a:r>
              <a:rPr lang="en-US" sz="1900" dirty="0" err="1"/>
              <a:t>Posch</a:t>
            </a:r>
            <a:endParaRPr lang="en-US" sz="1900" dirty="0"/>
          </a:p>
          <a:p>
            <a:r>
              <a:rPr lang="en-US" dirty="0">
                <a:solidFill>
                  <a:srgbClr val="220FFF"/>
                </a:solidFill>
              </a:rPr>
              <a:t>Texas Tech University</a:t>
            </a:r>
          </a:p>
          <a:p>
            <a:r>
              <a:rPr lang="en-US" dirty="0" err="1">
                <a:solidFill>
                  <a:srgbClr val="220FFF"/>
                </a:solidFill>
              </a:rPr>
              <a:t>nick.smith@ttu.edu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4360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1F3C90-D39D-E642-8BB8-B6DDF79C42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81490-1D4C-144E-921D-2F75F1055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8655"/>
            <a:ext cx="9144000" cy="3441816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r>
              <a:rPr lang="en-US" sz="5400" dirty="0">
                <a:solidFill>
                  <a:srgbClr val="220FFF"/>
                </a:solidFill>
              </a:rPr>
              <a:t>Learning from mentees to better understand your science and your self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EBA4F6-5530-5949-83B7-82892D7D8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15281"/>
            <a:ext cx="9144000" cy="2224065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anchor="ctr">
            <a:normAutofit fontScale="77500" lnSpcReduction="20000"/>
          </a:bodyPr>
          <a:lstStyle/>
          <a:p>
            <a:r>
              <a:rPr lang="en-US" sz="6200" dirty="0"/>
              <a:t>Nick Smith</a:t>
            </a:r>
          </a:p>
          <a:p>
            <a:r>
              <a:rPr lang="en-US" sz="2900" dirty="0" err="1"/>
              <a:t>Lizz</a:t>
            </a:r>
            <a:r>
              <a:rPr lang="en-US" sz="2900" dirty="0"/>
              <a:t> Waring, Evan </a:t>
            </a:r>
            <a:r>
              <a:rPr lang="en-US" sz="2900" dirty="0" err="1"/>
              <a:t>Perkowski</a:t>
            </a:r>
            <a:r>
              <a:rPr lang="en-US" sz="2900" dirty="0"/>
              <a:t>, </a:t>
            </a:r>
            <a:r>
              <a:rPr lang="en-US" sz="2900" dirty="0" err="1"/>
              <a:t>Alissar</a:t>
            </a:r>
            <a:r>
              <a:rPr lang="en-US" sz="2900" dirty="0"/>
              <a:t> </a:t>
            </a:r>
            <a:r>
              <a:rPr lang="en-US" sz="2900" dirty="0" err="1"/>
              <a:t>Cheaib</a:t>
            </a:r>
            <a:r>
              <a:rPr lang="en-US" sz="2900" dirty="0"/>
              <a:t>, Helen Scott, </a:t>
            </a:r>
            <a:r>
              <a:rPr lang="en-US" sz="2900" dirty="0" err="1"/>
              <a:t>Zinny</a:t>
            </a:r>
            <a:r>
              <a:rPr lang="en-US" sz="2900" dirty="0"/>
              <a:t> </a:t>
            </a:r>
            <a:r>
              <a:rPr lang="en-US" sz="2900" dirty="0" err="1"/>
              <a:t>Ezekannagha</a:t>
            </a:r>
            <a:endParaRPr lang="en-US" sz="2900" dirty="0"/>
          </a:p>
          <a:p>
            <a:r>
              <a:rPr lang="en-US" sz="1900" dirty="0"/>
              <a:t>Isa Beltran, Kelly Carroll, </a:t>
            </a:r>
            <a:r>
              <a:rPr lang="en-US" sz="1900" dirty="0" err="1"/>
              <a:t>Snehanjana</a:t>
            </a:r>
            <a:r>
              <a:rPr lang="en-US" sz="1900" dirty="0"/>
              <a:t> Chatterjee, Jeff </a:t>
            </a:r>
            <a:r>
              <a:rPr lang="en-US" sz="1900" dirty="0" err="1"/>
              <a:t>Chieppa</a:t>
            </a:r>
            <a:r>
              <a:rPr lang="en-US" sz="1900" dirty="0"/>
              <a:t>, Rafael Freitas, Eve Gray, Monika Kelley, Risa McNellis, Brad </a:t>
            </a:r>
            <a:r>
              <a:rPr lang="en-US" sz="1900" dirty="0" err="1"/>
              <a:t>Posch</a:t>
            </a:r>
            <a:endParaRPr lang="en-US" sz="1900" dirty="0"/>
          </a:p>
          <a:p>
            <a:r>
              <a:rPr lang="en-US" dirty="0">
                <a:solidFill>
                  <a:srgbClr val="220FFF"/>
                </a:solidFill>
              </a:rPr>
              <a:t>Texas Tech University</a:t>
            </a:r>
          </a:p>
          <a:p>
            <a:r>
              <a:rPr lang="en-US" dirty="0" err="1">
                <a:solidFill>
                  <a:srgbClr val="220FFF"/>
                </a:solidFill>
              </a:rPr>
              <a:t>nick.smith@ttu.edu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0391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05C9-925F-2A44-9180-2BD380E2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Larger lessons </a:t>
            </a:r>
            <a:r>
              <a:rPr lang="en-US" dirty="0"/>
              <a:t>learned from mentees about myself and approach to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F4B1A-9B0A-6847-A73F-C6089FC6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48240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05C9-925F-2A44-9180-2BD380E2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Larger lessons </a:t>
            </a:r>
            <a:r>
              <a:rPr lang="en-US" dirty="0"/>
              <a:t>learned from mentees about myself and approach to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F4B1A-9B0A-6847-A73F-C6089FC6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220FFF"/>
                </a:solidFill>
              </a:rPr>
              <a:t>Read</a:t>
            </a:r>
            <a:r>
              <a:rPr lang="en-US" sz="4000" dirty="0"/>
              <a:t>, </a:t>
            </a:r>
            <a:r>
              <a:rPr lang="en-US" sz="4000" dirty="0">
                <a:solidFill>
                  <a:srgbClr val="220FFF"/>
                </a:solidFill>
              </a:rPr>
              <a:t>discuss</a:t>
            </a:r>
            <a:r>
              <a:rPr lang="en-US" sz="4000" dirty="0"/>
              <a:t>, and </a:t>
            </a:r>
            <a:r>
              <a:rPr lang="en-US" sz="4000" dirty="0">
                <a:solidFill>
                  <a:srgbClr val="220FFF"/>
                </a:solidFill>
              </a:rPr>
              <a:t>debate </a:t>
            </a:r>
            <a:r>
              <a:rPr lang="en-US" sz="4000" dirty="0"/>
              <a:t>with mentees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499669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05C9-925F-2A44-9180-2BD380E2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Larger lessons </a:t>
            </a:r>
            <a:r>
              <a:rPr lang="en-US" dirty="0"/>
              <a:t>learned from mentees about myself and approach to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F4B1A-9B0A-6847-A73F-C6089FC6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220FFF"/>
                </a:solidFill>
              </a:rPr>
              <a:t>Read</a:t>
            </a:r>
            <a:r>
              <a:rPr lang="en-US" sz="4000" dirty="0"/>
              <a:t>, </a:t>
            </a:r>
            <a:r>
              <a:rPr lang="en-US" sz="4000" dirty="0">
                <a:solidFill>
                  <a:srgbClr val="220FFF"/>
                </a:solidFill>
              </a:rPr>
              <a:t>discuss</a:t>
            </a:r>
            <a:r>
              <a:rPr lang="en-US" sz="4000" dirty="0"/>
              <a:t>, and </a:t>
            </a:r>
            <a:r>
              <a:rPr lang="en-US" sz="4000" dirty="0">
                <a:solidFill>
                  <a:srgbClr val="220FFF"/>
                </a:solidFill>
              </a:rPr>
              <a:t>debate </a:t>
            </a:r>
            <a:r>
              <a:rPr lang="en-US" sz="4000" dirty="0"/>
              <a:t>with mentees</a:t>
            </a:r>
          </a:p>
          <a:p>
            <a:r>
              <a:rPr lang="en-US" sz="4000" dirty="0">
                <a:solidFill>
                  <a:srgbClr val="220FFF"/>
                </a:solidFill>
              </a:rPr>
              <a:t>Listen</a:t>
            </a:r>
            <a:r>
              <a:rPr lang="en-US" sz="4000" dirty="0"/>
              <a:t> to mentees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132019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05C9-925F-2A44-9180-2BD380E2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Larger lessons </a:t>
            </a:r>
            <a:r>
              <a:rPr lang="en-US" dirty="0"/>
              <a:t>learned from mentees about myself and approach to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F4B1A-9B0A-6847-A73F-C6089FC6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220FFF"/>
                </a:solidFill>
              </a:rPr>
              <a:t>Read</a:t>
            </a:r>
            <a:r>
              <a:rPr lang="en-US" sz="4000" dirty="0"/>
              <a:t>, </a:t>
            </a:r>
            <a:r>
              <a:rPr lang="en-US" sz="4000" dirty="0">
                <a:solidFill>
                  <a:srgbClr val="220FFF"/>
                </a:solidFill>
              </a:rPr>
              <a:t>discuss</a:t>
            </a:r>
            <a:r>
              <a:rPr lang="en-US" sz="4000" dirty="0"/>
              <a:t>, and </a:t>
            </a:r>
            <a:r>
              <a:rPr lang="en-US" sz="4000" dirty="0">
                <a:solidFill>
                  <a:srgbClr val="220FFF"/>
                </a:solidFill>
              </a:rPr>
              <a:t>debate </a:t>
            </a:r>
            <a:r>
              <a:rPr lang="en-US" sz="4000" dirty="0"/>
              <a:t>with mentees</a:t>
            </a:r>
          </a:p>
          <a:p>
            <a:r>
              <a:rPr lang="en-US" sz="4000" dirty="0">
                <a:solidFill>
                  <a:srgbClr val="220FFF"/>
                </a:solidFill>
              </a:rPr>
              <a:t>Listen</a:t>
            </a:r>
            <a:r>
              <a:rPr lang="en-US" sz="4000" dirty="0"/>
              <a:t> to mentees</a:t>
            </a:r>
          </a:p>
          <a:p>
            <a:r>
              <a:rPr lang="en-US" sz="4000" dirty="0"/>
              <a:t>Reserve and prioritize time to </a:t>
            </a:r>
            <a:r>
              <a:rPr lang="en-US" sz="4000" dirty="0">
                <a:solidFill>
                  <a:srgbClr val="220FFF"/>
                </a:solidFill>
              </a:rPr>
              <a:t>teach</a:t>
            </a:r>
            <a:r>
              <a:rPr lang="en-US" sz="4000" dirty="0"/>
              <a:t> and </a:t>
            </a:r>
            <a:r>
              <a:rPr lang="en-US" sz="4000" dirty="0">
                <a:solidFill>
                  <a:srgbClr val="220FFF"/>
                </a:solidFill>
              </a:rPr>
              <a:t>train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605484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05C9-925F-2A44-9180-2BD380E2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Larger lessons </a:t>
            </a:r>
            <a:r>
              <a:rPr lang="en-US" dirty="0"/>
              <a:t>learned from mentees about myself and approach to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F4B1A-9B0A-6847-A73F-C6089FC6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220FFF"/>
                </a:solidFill>
              </a:rPr>
              <a:t>Read</a:t>
            </a:r>
            <a:r>
              <a:rPr lang="en-US" sz="4000" dirty="0"/>
              <a:t>, </a:t>
            </a:r>
            <a:r>
              <a:rPr lang="en-US" sz="4000" dirty="0">
                <a:solidFill>
                  <a:srgbClr val="220FFF"/>
                </a:solidFill>
              </a:rPr>
              <a:t>discuss</a:t>
            </a:r>
            <a:r>
              <a:rPr lang="en-US" sz="4000" dirty="0"/>
              <a:t>, and </a:t>
            </a:r>
            <a:r>
              <a:rPr lang="en-US" sz="4000" dirty="0">
                <a:solidFill>
                  <a:srgbClr val="220FFF"/>
                </a:solidFill>
              </a:rPr>
              <a:t>debate </a:t>
            </a:r>
            <a:r>
              <a:rPr lang="en-US" sz="4000" dirty="0"/>
              <a:t>with mentees</a:t>
            </a:r>
          </a:p>
          <a:p>
            <a:r>
              <a:rPr lang="en-US" sz="4000" dirty="0">
                <a:solidFill>
                  <a:srgbClr val="220FFF"/>
                </a:solidFill>
              </a:rPr>
              <a:t>Listen</a:t>
            </a:r>
            <a:r>
              <a:rPr lang="en-US" sz="4000" dirty="0"/>
              <a:t> to mentees</a:t>
            </a:r>
          </a:p>
          <a:p>
            <a:r>
              <a:rPr lang="en-US" sz="4000" dirty="0"/>
              <a:t>Reserve and prioritize time to </a:t>
            </a:r>
            <a:r>
              <a:rPr lang="en-US" sz="4000" dirty="0">
                <a:solidFill>
                  <a:srgbClr val="220FFF"/>
                </a:solidFill>
              </a:rPr>
              <a:t>teach</a:t>
            </a:r>
            <a:r>
              <a:rPr lang="en-US" sz="4000" dirty="0"/>
              <a:t> and </a:t>
            </a:r>
            <a:r>
              <a:rPr lang="en-US" sz="4000" dirty="0">
                <a:solidFill>
                  <a:srgbClr val="220FFF"/>
                </a:solidFill>
              </a:rPr>
              <a:t>train</a:t>
            </a:r>
          </a:p>
          <a:p>
            <a:r>
              <a:rPr lang="en-US" sz="4000" dirty="0"/>
              <a:t>Help mentees </a:t>
            </a:r>
            <a:r>
              <a:rPr lang="en-US" sz="4000" dirty="0">
                <a:solidFill>
                  <a:srgbClr val="220FFF"/>
                </a:solidFill>
              </a:rPr>
              <a:t>achieve their goals</a:t>
            </a:r>
            <a:r>
              <a:rPr lang="en-US" sz="4000" dirty="0"/>
              <a:t>, not yours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139634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05C9-925F-2A44-9180-2BD380E2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Larger lessons </a:t>
            </a:r>
            <a:r>
              <a:rPr lang="en-US" dirty="0"/>
              <a:t>learned from mentees about myself and approach to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F4B1A-9B0A-6847-A73F-C6089FC6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220FFF"/>
                </a:solidFill>
              </a:rPr>
              <a:t>Read</a:t>
            </a:r>
            <a:r>
              <a:rPr lang="en-US" sz="4000" dirty="0"/>
              <a:t>, </a:t>
            </a:r>
            <a:r>
              <a:rPr lang="en-US" sz="4000" dirty="0">
                <a:solidFill>
                  <a:srgbClr val="220FFF"/>
                </a:solidFill>
              </a:rPr>
              <a:t>discuss</a:t>
            </a:r>
            <a:r>
              <a:rPr lang="en-US" sz="4000" dirty="0"/>
              <a:t>, and </a:t>
            </a:r>
            <a:r>
              <a:rPr lang="en-US" sz="4000" dirty="0">
                <a:solidFill>
                  <a:srgbClr val="220FFF"/>
                </a:solidFill>
              </a:rPr>
              <a:t>debate </a:t>
            </a:r>
            <a:r>
              <a:rPr lang="en-US" sz="4000" dirty="0"/>
              <a:t>with mentees</a:t>
            </a:r>
          </a:p>
          <a:p>
            <a:r>
              <a:rPr lang="en-US" sz="4000" dirty="0">
                <a:solidFill>
                  <a:srgbClr val="220FFF"/>
                </a:solidFill>
              </a:rPr>
              <a:t>Listen</a:t>
            </a:r>
            <a:r>
              <a:rPr lang="en-US" sz="4000" dirty="0"/>
              <a:t> to mentees</a:t>
            </a:r>
          </a:p>
          <a:p>
            <a:r>
              <a:rPr lang="en-US" sz="4000" dirty="0"/>
              <a:t>Reserve and prioritize time to </a:t>
            </a:r>
            <a:r>
              <a:rPr lang="en-US" sz="4000" dirty="0">
                <a:solidFill>
                  <a:srgbClr val="220FFF"/>
                </a:solidFill>
              </a:rPr>
              <a:t>teach</a:t>
            </a:r>
            <a:r>
              <a:rPr lang="en-US" sz="4000" dirty="0"/>
              <a:t> and </a:t>
            </a:r>
            <a:r>
              <a:rPr lang="en-US" sz="4000" dirty="0">
                <a:solidFill>
                  <a:srgbClr val="220FFF"/>
                </a:solidFill>
              </a:rPr>
              <a:t>train</a:t>
            </a:r>
          </a:p>
          <a:p>
            <a:r>
              <a:rPr lang="en-US" sz="4000" dirty="0"/>
              <a:t>Help mentees </a:t>
            </a:r>
            <a:r>
              <a:rPr lang="en-US" sz="4000" dirty="0">
                <a:solidFill>
                  <a:srgbClr val="220FFF"/>
                </a:solidFill>
              </a:rPr>
              <a:t>achieve their goals</a:t>
            </a:r>
            <a:r>
              <a:rPr lang="en-US" sz="4000" dirty="0"/>
              <a:t>, not yours</a:t>
            </a:r>
          </a:p>
          <a:p>
            <a:r>
              <a:rPr lang="en-US" sz="4000" dirty="0"/>
              <a:t>Go </a:t>
            </a:r>
            <a:r>
              <a:rPr lang="en-US" sz="4000" dirty="0">
                <a:solidFill>
                  <a:srgbClr val="220FFF"/>
                </a:solidFill>
              </a:rPr>
              <a:t>slow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96851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3145485">
            <a:off x="4599357" y="3095877"/>
            <a:ext cx="1048870" cy="4788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4148550">
            <a:off x="6014375" y="4915165"/>
            <a:ext cx="1048870" cy="716932"/>
          </a:xfrm>
          <a:prstGeom prst="rect">
            <a:avLst/>
          </a:prstGeom>
          <a:noFill/>
          <a:ln w="762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0D2903-F581-FD48-B475-D767ADD11F27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4E4A2-8281-144B-BE06-8A0E9899A5BC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E24008-74E0-E14D-BDFA-5283AC13ECE0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89A438-2E4C-5345-A0E1-A0F7980D3C1D}"/>
              </a:ext>
            </a:extLst>
          </p:cNvPr>
          <p:cNvCxnSpPr>
            <a:cxnSpLocks/>
            <a:stCxn id="8" idx="1"/>
            <a:endCxn id="9" idx="3"/>
          </p:cNvCxnSpPr>
          <p:nvPr/>
        </p:nvCxnSpPr>
        <p:spPr>
          <a:xfrm>
            <a:off x="5530827" y="3666009"/>
            <a:ext cx="713276" cy="11738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D44C96-A534-F44C-A3AD-271BC110F10C}"/>
              </a:ext>
            </a:extLst>
          </p:cNvPr>
          <p:cNvCxnSpPr>
            <a:cxnSpLocks/>
            <a:stCxn id="8" idx="1"/>
            <a:endCxn id="7" idx="1"/>
          </p:cNvCxnSpPr>
          <p:nvPr/>
        </p:nvCxnSpPr>
        <p:spPr>
          <a:xfrm>
            <a:off x="5530827" y="3666009"/>
            <a:ext cx="1273386" cy="4654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FADB02-51C1-C44B-A283-4F6509F9D17C}"/>
              </a:ext>
            </a:extLst>
          </p:cNvPr>
          <p:cNvCxnSpPr>
            <a:cxnSpLocks/>
            <a:stCxn id="8" idx="1"/>
            <a:endCxn id="10" idx="1"/>
          </p:cNvCxnSpPr>
          <p:nvPr/>
        </p:nvCxnSpPr>
        <p:spPr>
          <a:xfrm>
            <a:off x="5530827" y="3666009"/>
            <a:ext cx="1075533" cy="1527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5C6940B-CB3C-8247-A6DA-C36A268C47DA}"/>
              </a:ext>
            </a:extLst>
          </p:cNvPr>
          <p:cNvCxnSpPr>
            <a:cxnSpLocks/>
            <a:stCxn id="8" idx="1"/>
            <a:endCxn id="11" idx="1"/>
          </p:cNvCxnSpPr>
          <p:nvPr/>
        </p:nvCxnSpPr>
        <p:spPr>
          <a:xfrm flipV="1">
            <a:off x="5530827" y="3408771"/>
            <a:ext cx="576908" cy="2572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provides the foundation for other services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B772DE-59DE-E040-8F43-0AE04433E028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36864233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05C9-925F-2A44-9180-2BD380E2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Larger lessons </a:t>
            </a:r>
            <a:r>
              <a:rPr lang="en-US" dirty="0"/>
              <a:t>learned from mentees about myself and approach to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F4B1A-9B0A-6847-A73F-C6089FC6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220FFF"/>
                </a:solidFill>
              </a:rPr>
              <a:t>Read</a:t>
            </a:r>
            <a:r>
              <a:rPr lang="en-US" sz="4000" dirty="0"/>
              <a:t>, </a:t>
            </a:r>
            <a:r>
              <a:rPr lang="en-US" sz="4000" dirty="0">
                <a:solidFill>
                  <a:srgbClr val="220FFF"/>
                </a:solidFill>
              </a:rPr>
              <a:t>discuss</a:t>
            </a:r>
            <a:r>
              <a:rPr lang="en-US" sz="4000" dirty="0"/>
              <a:t>, and </a:t>
            </a:r>
            <a:r>
              <a:rPr lang="en-US" sz="4000" dirty="0">
                <a:solidFill>
                  <a:srgbClr val="220FFF"/>
                </a:solidFill>
              </a:rPr>
              <a:t>debate </a:t>
            </a:r>
            <a:r>
              <a:rPr lang="en-US" sz="4000" dirty="0"/>
              <a:t>with mentees</a:t>
            </a:r>
          </a:p>
          <a:p>
            <a:r>
              <a:rPr lang="en-US" sz="4000" dirty="0">
                <a:solidFill>
                  <a:srgbClr val="220FFF"/>
                </a:solidFill>
              </a:rPr>
              <a:t>Listen</a:t>
            </a:r>
            <a:r>
              <a:rPr lang="en-US" sz="4000" dirty="0"/>
              <a:t> to mentees</a:t>
            </a:r>
          </a:p>
          <a:p>
            <a:r>
              <a:rPr lang="en-US" sz="4000" dirty="0"/>
              <a:t>Reserve and prioritize time to </a:t>
            </a:r>
            <a:r>
              <a:rPr lang="en-US" sz="4000" dirty="0">
                <a:solidFill>
                  <a:srgbClr val="220FFF"/>
                </a:solidFill>
              </a:rPr>
              <a:t>teach</a:t>
            </a:r>
            <a:r>
              <a:rPr lang="en-US" sz="4000" dirty="0"/>
              <a:t> and </a:t>
            </a:r>
            <a:r>
              <a:rPr lang="en-US" sz="4000" dirty="0">
                <a:solidFill>
                  <a:srgbClr val="220FFF"/>
                </a:solidFill>
              </a:rPr>
              <a:t>train</a:t>
            </a:r>
          </a:p>
          <a:p>
            <a:r>
              <a:rPr lang="en-US" sz="4000" dirty="0"/>
              <a:t>Help mentees </a:t>
            </a:r>
            <a:r>
              <a:rPr lang="en-US" sz="4000" dirty="0">
                <a:solidFill>
                  <a:srgbClr val="220FFF"/>
                </a:solidFill>
              </a:rPr>
              <a:t>achieve their goals</a:t>
            </a:r>
            <a:r>
              <a:rPr lang="en-US" sz="4000" dirty="0"/>
              <a:t>, not yours</a:t>
            </a:r>
          </a:p>
          <a:p>
            <a:r>
              <a:rPr lang="en-US" sz="4000" dirty="0"/>
              <a:t>Go </a:t>
            </a:r>
            <a:r>
              <a:rPr lang="en-US" sz="4000" dirty="0">
                <a:solidFill>
                  <a:srgbClr val="220FFF"/>
                </a:solidFill>
              </a:rPr>
              <a:t>slow</a:t>
            </a:r>
          </a:p>
          <a:p>
            <a:r>
              <a:rPr lang="en-US" sz="4000" dirty="0"/>
              <a:t>Be</a:t>
            </a:r>
            <a:r>
              <a:rPr lang="en-US" sz="4000" dirty="0">
                <a:solidFill>
                  <a:srgbClr val="220FFF"/>
                </a:solidFill>
              </a:rPr>
              <a:t> humble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121033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1004" y="19484"/>
            <a:ext cx="9630770" cy="6838516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460313" y="169588"/>
            <a:ext cx="5488554" cy="21236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/>
              <a:t>Presentation available at:</a:t>
            </a:r>
          </a:p>
          <a:p>
            <a:r>
              <a:rPr lang="en-US" sz="2200" dirty="0" err="1"/>
              <a:t>www.github.com</a:t>
            </a:r>
            <a:r>
              <a:rPr lang="en-US" sz="2200" dirty="0"/>
              <a:t>/</a:t>
            </a:r>
            <a:r>
              <a:rPr lang="en-US" sz="2200" dirty="0" err="1"/>
              <a:t>SmithEcophysLab</a:t>
            </a:r>
            <a:r>
              <a:rPr lang="en-US" sz="2200"/>
              <a:t>/ESA_2023</a:t>
            </a:r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Data and code:</a:t>
            </a:r>
          </a:p>
          <a:p>
            <a:r>
              <a:rPr lang="en-US" sz="2200" dirty="0" err="1"/>
              <a:t>www.github.com</a:t>
            </a:r>
            <a:r>
              <a:rPr lang="en-US" sz="2200" dirty="0"/>
              <a:t>/</a:t>
            </a:r>
            <a:r>
              <a:rPr lang="en-US" sz="2200" dirty="0" err="1"/>
              <a:t>SmithEcophysLab</a:t>
            </a:r>
            <a:endParaRPr lang="en-US" sz="2200" dirty="0"/>
          </a:p>
          <a:p>
            <a:r>
              <a:rPr lang="en-US" sz="2200" dirty="0" err="1"/>
              <a:t>www.smithecophyslab.com</a:t>
            </a:r>
            <a:r>
              <a:rPr lang="en-US" sz="2200" dirty="0"/>
              <a:t>/data</a:t>
            </a:r>
          </a:p>
        </p:txBody>
      </p:sp>
    </p:spTree>
    <p:extLst>
      <p:ext uri="{BB962C8B-B14F-4D97-AF65-F5344CB8AC3E}">
        <p14:creationId xmlns:p14="http://schemas.microsoft.com/office/powerpoint/2010/main" val="2301920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Photosynthesis is a dynamic process that is likely to be impacted by global change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4C0E004-6C84-1F46-A0D7-0B991F2D5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765" y="2735828"/>
            <a:ext cx="6672469" cy="37528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40A57B8-B182-5E4C-9CCD-7303F7E2101B}"/>
              </a:ext>
            </a:extLst>
          </p:cNvPr>
          <p:cNvSpPr txBox="1"/>
          <p:nvPr/>
        </p:nvSpPr>
        <p:spPr>
          <a:xfrm>
            <a:off x="10681139" y="6488668"/>
            <a:ext cx="1470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MODIS, NASA</a:t>
            </a:r>
          </a:p>
        </p:txBody>
      </p:sp>
    </p:spTree>
    <p:extLst>
      <p:ext uri="{BB962C8B-B14F-4D97-AF65-F5344CB8AC3E}">
        <p14:creationId xmlns:p14="http://schemas.microsoft.com/office/powerpoint/2010/main" val="3484743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</p:spTree>
    <p:extLst>
      <p:ext uri="{BB962C8B-B14F-4D97-AF65-F5344CB8AC3E}">
        <p14:creationId xmlns:p14="http://schemas.microsoft.com/office/powerpoint/2010/main" val="626294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A7700-EC31-6143-A6FE-37B76A637943}"/>
              </a:ext>
            </a:extLst>
          </p:cNvPr>
          <p:cNvSpPr txBox="1"/>
          <p:nvPr/>
        </p:nvSpPr>
        <p:spPr>
          <a:xfrm>
            <a:off x="6927376" y="3400791"/>
            <a:ext cx="491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Future model uncertainty (14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 &gt; current fossil fuel emissions (9.5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</p:spTree>
    <p:extLst>
      <p:ext uri="{BB962C8B-B14F-4D97-AF65-F5344CB8AC3E}">
        <p14:creationId xmlns:p14="http://schemas.microsoft.com/office/powerpoint/2010/main" val="930140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uncertainty is driven by uncertainty in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0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736B1E-690F-5C42-8249-AC8C57871C5E}"/>
              </a:ext>
            </a:extLst>
          </p:cNvPr>
          <p:cNvSpPr txBox="1"/>
          <p:nvPr/>
        </p:nvSpPr>
        <p:spPr>
          <a:xfrm>
            <a:off x="9738571" y="6488668"/>
            <a:ext cx="2453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Keenan et al. (in review)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BDC337-579E-254E-8F45-C97C36F3D3E2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612"/>
          <a:stretch/>
        </p:blipFill>
        <p:spPr>
          <a:xfrm>
            <a:off x="7297003" y="1470200"/>
            <a:ext cx="4543567" cy="450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65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A2C0-C852-6043-8142-511EDC1D7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starting the lab in 2017, I “knew” I had the answer!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64E76A-80C4-CA4E-A2F9-9B169FB62A9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90688"/>
            <a:ext cx="4479782" cy="51730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77E6A0-726F-5443-9C82-5FA863191CD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50139" y="2269854"/>
            <a:ext cx="6578827" cy="32301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2D1B0A-E22A-5740-A2B6-E44027C10905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345FFF-6C6F-0141-A9AE-2977F615DE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3690" y="4415051"/>
            <a:ext cx="2442949" cy="24429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DDA88E-5ACC-6748-8CBA-C71F2F822831}"/>
              </a:ext>
            </a:extLst>
          </p:cNvPr>
          <p:cNvSpPr txBox="1"/>
          <p:nvPr/>
        </p:nvSpPr>
        <p:spPr>
          <a:xfrm>
            <a:off x="2855626" y="6292713"/>
            <a:ext cx="233910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6DF101-0130-5542-8EB8-6B934C93A3F7}"/>
              </a:ext>
            </a:extLst>
          </p:cNvPr>
          <p:cNvSpPr txBox="1"/>
          <p:nvPr/>
        </p:nvSpPr>
        <p:spPr>
          <a:xfrm rot="16200000">
            <a:off x="-107708" y="3076223"/>
            <a:ext cx="233910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F511E5-1FD2-2145-B768-180DB0194B96}"/>
              </a:ext>
            </a:extLst>
          </p:cNvPr>
          <p:cNvSpPr txBox="1"/>
          <p:nvPr/>
        </p:nvSpPr>
        <p:spPr>
          <a:xfrm rot="16200000">
            <a:off x="10690138" y="3529876"/>
            <a:ext cx="233910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</p:spTree>
    <p:extLst>
      <p:ext uri="{BB962C8B-B14F-4D97-AF65-F5344CB8AC3E}">
        <p14:creationId xmlns:p14="http://schemas.microsoft.com/office/powerpoint/2010/main" val="2166803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1375</Words>
  <Application>Microsoft Macintosh PowerPoint</Application>
  <PresentationFormat>Widescreen</PresentationFormat>
  <Paragraphs>207</Paragraphs>
  <Slides>41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Photosynthetic acclimation to global change:  improved understanding for more reliable predictions</vt:lpstr>
      <vt:lpstr>Thank you</vt:lpstr>
      <vt:lpstr>Our lab examines photosynthesis as a regulator of global change impacts on ecosystem services</vt:lpstr>
      <vt:lpstr>Photosynthesis provides the foundation for other services</vt:lpstr>
      <vt:lpstr>Photosynthesis is a dynamic process that is likely to be impacted by global change</vt:lpstr>
      <vt:lpstr>But predictions are uncertain!</vt:lpstr>
      <vt:lpstr>But predictions are uncertain!</vt:lpstr>
      <vt:lpstr>This uncertainty is driven by uncertainty in photosynthesis</vt:lpstr>
      <vt:lpstr>When starting the lab in 2017, I “knew” I had the answer!</vt:lpstr>
      <vt:lpstr>Not everyone agreed</vt:lpstr>
      <vt:lpstr>Questioning Nick’s worldview</vt:lpstr>
      <vt:lpstr>Questioning Nick’s worldview</vt:lpstr>
      <vt:lpstr>Questioning Nick’s worldview</vt:lpstr>
      <vt:lpstr>Scientific lesson: nutrient availability reduces carbon costs to acquire them</vt:lpstr>
      <vt:lpstr>Scientific lesson: nutrient availability and nutrient demand drive photosynthetic capacity</vt:lpstr>
      <vt:lpstr>Scientific lesson: nutrient demand increases responses to nutrient availability</vt:lpstr>
      <vt:lpstr>Scientific lesson: nutrient demand increases responses to nutrient availability</vt:lpstr>
      <vt:lpstr>Questioning Nick’s worldview</vt:lpstr>
      <vt:lpstr>Questioning Nick’s worldview</vt:lpstr>
      <vt:lpstr>Scientific lesson: nutrient availability doesn’t just influence photosynthesis</vt:lpstr>
      <vt:lpstr>Questioning Nick’s worldview</vt:lpstr>
      <vt:lpstr>Vcmax changes with CO2 in ways expected from optimization</vt:lpstr>
      <vt:lpstr>Questioning Nick’s worldview</vt:lpstr>
      <vt:lpstr>Scientific lesson: ok, maybe photosynthetic demand decreases regardless of other interactions</vt:lpstr>
      <vt:lpstr>Scientific lesson: nitrogen availability still matters independently</vt:lpstr>
      <vt:lpstr>Scientific lesson: nitrogen availability still matters independently</vt:lpstr>
      <vt:lpstr>Questioning Nick’s worldview</vt:lpstr>
      <vt:lpstr>Questioning Nick’s worldview</vt:lpstr>
      <vt:lpstr>Scientific lesson: C4 dynamism can be simulated</vt:lpstr>
      <vt:lpstr>Scientific lesson: C4 dynamics are likely important for predicting community change</vt:lpstr>
      <vt:lpstr>Questioning Nick’s worldview</vt:lpstr>
      <vt:lpstr>Photosynthetic acclimation to global change:  improved understanding for more reliable predictions</vt:lpstr>
      <vt:lpstr>Learning from mentees to better understand your science and your self</vt:lpstr>
      <vt:lpstr>Larger lessons learned from mentees about myself and approach to science</vt:lpstr>
      <vt:lpstr>Larger lessons learned from mentees about myself and approach to science</vt:lpstr>
      <vt:lpstr>Larger lessons learned from mentees about myself and approach to science</vt:lpstr>
      <vt:lpstr>Larger lessons learned from mentees about myself and approach to science</vt:lpstr>
      <vt:lpstr>Larger lessons learned from mentees about myself and approach to science</vt:lpstr>
      <vt:lpstr>Larger lessons learned from mentees about myself and approach to science</vt:lpstr>
      <vt:lpstr>Larger lessons learned from mentees about myself and approach to science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Smith</dc:creator>
  <cp:lastModifiedBy>Smith, Nick</cp:lastModifiedBy>
  <cp:revision>90</cp:revision>
  <dcterms:created xsi:type="dcterms:W3CDTF">2023-07-19T17:55:33Z</dcterms:created>
  <dcterms:modified xsi:type="dcterms:W3CDTF">2023-08-07T16:02:00Z</dcterms:modified>
</cp:coreProperties>
</file>